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48" d="100"/>
          <a:sy n="48" d="100"/>
        </p:scale>
        <p:origin x="157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6B922C-CE52-43BD-A08A-F4F1EF397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3F0B5E-DC9B-48DF-BA74-AA483694C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601075-0370-47D7-A576-68886AC67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0F1972-3C20-4EEB-8FDF-6D7AF7F77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897E47-321D-4504-8566-6096380AE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732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075938-AEC5-4360-A425-AD524A6EC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C6C74D-B624-42E3-9008-42FF3ACC5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33CA4E-2DD6-487B-9F23-E25048A55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E7E633-AE00-40F5-8717-F1DBB540D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ECE424-08A0-4516-BF74-EA2A5B3C1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696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8B1CABD-DE3F-4204-8AA5-BC9B62979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A5E100-5E90-4D56-93AF-D2518247B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559836-3E22-4676-A499-E6FD6DC0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C38966-60E4-416A-BF1B-D82C9508E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361D24-5368-4854-8A13-5C5B8676D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854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A7FFA4-0475-4EC8-8BA4-30B97D09F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A7502A-7857-44E1-A580-C8E1C4651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596429-CAA9-4FA3-9521-CEEFECCF6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40D38D-5C62-490E-8E54-0173045F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982928-5581-46CC-B5D5-54D4277AD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62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F2F46-97D9-4029-8BDA-4BB9E57A0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72D4A6-4CF4-4901-892F-B52E4E089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B5C7A0-11A2-4092-AE59-BE3BC0AE5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D1EB9B-E2E0-4B10-A480-7F668F6EA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89CC4B-A7C7-45B4-81B5-211C1CE4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848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85A10-0EBE-4EAB-8FC2-07FE37A0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6FF906-97A7-48D6-BEDA-6C9112568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B89E86-3FB2-4E59-87DE-DEF87FE68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87AF06-90C3-41F7-ABC5-A5166412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B82ADF-49B8-4F50-8880-DD0E65F1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3509E6-99E2-404E-8793-635F91991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96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6D4612-33CC-4F74-961B-DA50995C2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9C65C4-AEF3-4439-B8A8-B8271D39A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5D46DA-CE39-4BB7-A265-C82E06C74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7E43A7D-320D-4606-9106-9136EDE7EC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A85789D-8594-45DC-97AD-9690B347A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F1B4FA5-EEAD-43EB-B181-7500DDC6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01F3C3D-4BE5-448F-9DA5-DE9E5E04C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C74CEA-0984-4DA3-9815-31D82BEB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409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3A78B1-C93A-45AF-832B-E645580AF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9189164-2976-4DE9-B315-A1537EE75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DCB0C5D-8A7F-4204-8A11-9D35DBB56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F191542-B7C0-42F2-BD60-71B5598A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984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8C88B14-50DA-4B39-B4A6-2DCCC8225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BCA15BF-D5A2-4A64-85F4-080E24B2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ACA9948-25C1-46A3-89FE-3EAEA14B7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8774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F8E9C1-8202-43D4-B2AA-7C28621D2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778DEB-EC3C-4605-858E-137A4CB19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B9EC99-6BA2-466C-975F-17DA0DD20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A57A57-B41B-4A7B-A840-13B9F4CAD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8BA0BA-A1ED-44FA-A896-6ADF87184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A8EE3-6A8C-4C64-9A11-D942C8E30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451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D674C-CCEE-4017-88BE-D17B65011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A45303-E06F-4755-84B0-A4CD43D55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409B12-0DB2-4703-85C8-3102A07F8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03F7DA-0725-478A-9ED9-BFA808AA2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CD3800-9401-4EFF-BEB5-532892FB3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F21B5A-97A6-405B-81EC-B00A49287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97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E136554-D4D8-4DD0-9C06-ABF4B16A7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6EE59D-B5DA-4645-8FA0-0ED9D7FD5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ED32BE-7DDE-4DA3-A9DA-DC33B755A1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E5B31-1432-49A1-8CAD-C91FDE5AA915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E0A5D2-266D-4C66-A538-7CB8006C1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827E1F-A34C-4B08-AA3F-C459EB334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026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4DE39FF-AF51-41CC-961E-091536926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307192"/>
              </p:ext>
            </p:extLst>
          </p:nvPr>
        </p:nvGraphicFramePr>
        <p:xfrm>
          <a:off x="0" y="-3"/>
          <a:ext cx="12192000" cy="9713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51297581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07421719"/>
                    </a:ext>
                  </a:extLst>
                </a:gridCol>
              </a:tblGrid>
              <a:tr h="936274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Pseudocódigo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Diagrama de Flujo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872337"/>
                  </a:ext>
                </a:extLst>
              </a:tr>
              <a:tr h="8777572">
                <a:tc>
                  <a:txBody>
                    <a:bodyPr/>
                    <a:lstStyle/>
                    <a:p>
                      <a:r>
                        <a:rPr lang="es-MX" sz="2000" dirty="0"/>
                        <a:t>Inicio</a:t>
                      </a:r>
                    </a:p>
                    <a:p>
                      <a:pPr lvl="1"/>
                      <a:r>
                        <a:rPr lang="es-MX" sz="2000" dirty="0"/>
                        <a:t>Definir lN1 Como </a:t>
                      </a:r>
                      <a:r>
                        <a:rPr lang="es-MX" sz="2000" dirty="0" err="1"/>
                        <a:t>long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/>
                        <a:t>lN1 = 10;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fN1 Como </a:t>
                      </a:r>
                      <a:r>
                        <a:rPr lang="es-MX" sz="2000" dirty="0" err="1"/>
                        <a:t>float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/>
                        <a:t>fN1 = lN1;</a:t>
                      </a:r>
                    </a:p>
                    <a:p>
                      <a:pPr lvl="1"/>
                      <a:r>
                        <a:rPr lang="es-MX" sz="2000" dirty="0"/>
                        <a:t>Escribir “</a:t>
                      </a:r>
                      <a:r>
                        <a:rPr lang="es-MX" sz="2000" dirty="0" err="1"/>
                        <a:t>long</a:t>
                      </a:r>
                      <a:r>
                        <a:rPr lang="es-MX" sz="2000" dirty="0"/>
                        <a:t>: ”, lN1, “ </a:t>
                      </a:r>
                      <a:r>
                        <a:rPr lang="es-MX" sz="2000" dirty="0" err="1"/>
                        <a:t>float</a:t>
                      </a:r>
                      <a:r>
                        <a:rPr lang="es-MX" sz="2000" dirty="0"/>
                        <a:t>: ”, fN1;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dN1 Como </a:t>
                      </a:r>
                      <a:r>
                        <a:rPr lang="es-MX" sz="2000" dirty="0" err="1"/>
                        <a:t>double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/>
                        <a:t>dN1 = lN1;</a:t>
                      </a:r>
                    </a:p>
                    <a:p>
                      <a:pPr lvl="1"/>
                      <a:r>
                        <a:rPr lang="es-MX" sz="2000" dirty="0"/>
                        <a:t>Escribir “</a:t>
                      </a:r>
                      <a:r>
                        <a:rPr lang="es-MX" sz="2000" dirty="0" err="1"/>
                        <a:t>long</a:t>
                      </a:r>
                      <a:r>
                        <a:rPr lang="es-MX" sz="2000" dirty="0"/>
                        <a:t>: ”, lN1, “</a:t>
                      </a:r>
                      <a:r>
                        <a:rPr lang="es-MX" sz="2000" dirty="0" err="1"/>
                        <a:t>double</a:t>
                      </a:r>
                      <a:r>
                        <a:rPr lang="es-MX" sz="2000" dirty="0"/>
                        <a:t>: ”, dN1;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deN1 Como decimal;</a:t>
                      </a:r>
                    </a:p>
                    <a:p>
                      <a:pPr lvl="1"/>
                      <a:r>
                        <a:rPr lang="es-MX" sz="2000" dirty="0"/>
                        <a:t>deN1 = lN1;</a:t>
                      </a:r>
                    </a:p>
                    <a:p>
                      <a:pPr lvl="1"/>
                      <a:r>
                        <a:rPr lang="es-MX" sz="2000" dirty="0"/>
                        <a:t>Escribir “</a:t>
                      </a:r>
                      <a:r>
                        <a:rPr lang="es-MX" sz="2000" dirty="0" err="1"/>
                        <a:t>long</a:t>
                      </a:r>
                      <a:r>
                        <a:rPr lang="es-MX" sz="2000" dirty="0"/>
                        <a:t>: ”, lN1, “decimal: ”, deN1;</a:t>
                      </a:r>
                    </a:p>
                    <a:p>
                      <a:r>
                        <a:rPr lang="es-MX" sz="2000" dirty="0"/>
                        <a:t>Fin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03508"/>
                  </a:ext>
                </a:extLst>
              </a:tr>
            </a:tbl>
          </a:graphicData>
        </a:graphic>
      </p:graphicFrame>
      <p:sp>
        <p:nvSpPr>
          <p:cNvPr id="4" name="Elipse 3">
            <a:extLst>
              <a:ext uri="{FF2B5EF4-FFF2-40B4-BE49-F238E27FC236}">
                <a16:creationId xmlns:a16="http://schemas.microsoft.com/office/drawing/2014/main" id="{5087CB18-2DF7-47B5-A7C9-FAC69275C757}"/>
              </a:ext>
            </a:extLst>
          </p:cNvPr>
          <p:cNvSpPr/>
          <p:nvPr/>
        </p:nvSpPr>
        <p:spPr>
          <a:xfrm>
            <a:off x="8768334" y="924306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Inicio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69E892E-4D29-4F56-BA18-949EC1CCBAEE}"/>
              </a:ext>
            </a:extLst>
          </p:cNvPr>
          <p:cNvSpPr/>
          <p:nvPr/>
        </p:nvSpPr>
        <p:spPr>
          <a:xfrm>
            <a:off x="8282559" y="1638399"/>
            <a:ext cx="2023110" cy="37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long</a:t>
            </a:r>
            <a:r>
              <a:rPr lang="es-MX" dirty="0"/>
              <a:t> lN1 = 10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CA496F2-C00F-4997-B183-16DC5CDC0728}"/>
              </a:ext>
            </a:extLst>
          </p:cNvPr>
          <p:cNvCxnSpPr>
            <a:stCxn id="4" idx="4"/>
            <a:endCxn id="5" idx="0"/>
          </p:cNvCxnSpPr>
          <p:nvPr/>
        </p:nvCxnSpPr>
        <p:spPr>
          <a:xfrm>
            <a:off x="9294114" y="1301496"/>
            <a:ext cx="0" cy="3369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42670C2-A57F-4C9B-9F42-A806069CA044}"/>
              </a:ext>
            </a:extLst>
          </p:cNvPr>
          <p:cNvSpPr/>
          <p:nvPr/>
        </p:nvSpPr>
        <p:spPr>
          <a:xfrm>
            <a:off x="8002002" y="2352492"/>
            <a:ext cx="2584224" cy="37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float</a:t>
            </a:r>
            <a:r>
              <a:rPr lang="es-MX" dirty="0"/>
              <a:t> fN1 = lN1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1970AF1-C9A9-4689-A6AC-82A393E4BB9D}"/>
              </a:ext>
            </a:extLst>
          </p:cNvPr>
          <p:cNvCxnSpPr/>
          <p:nvPr/>
        </p:nvCxnSpPr>
        <p:spPr>
          <a:xfrm>
            <a:off x="9294114" y="2015589"/>
            <a:ext cx="0" cy="3369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grama de flujo: documento 16">
            <a:extLst>
              <a:ext uri="{FF2B5EF4-FFF2-40B4-BE49-F238E27FC236}">
                <a16:creationId xmlns:a16="http://schemas.microsoft.com/office/drawing/2014/main" id="{38E3A829-18CF-49EC-8DEA-309E164B0982}"/>
              </a:ext>
            </a:extLst>
          </p:cNvPr>
          <p:cNvSpPr/>
          <p:nvPr/>
        </p:nvSpPr>
        <p:spPr>
          <a:xfrm>
            <a:off x="8002002" y="3061253"/>
            <a:ext cx="2584224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</a:t>
            </a:r>
            <a:r>
              <a:rPr lang="es-MX" sz="2000" dirty="0" err="1"/>
              <a:t>long</a:t>
            </a:r>
            <a:r>
              <a:rPr lang="es-MX" sz="2000" dirty="0"/>
              <a:t>: {0} </a:t>
            </a:r>
            <a:r>
              <a:rPr lang="es-MX" sz="2000" dirty="0" err="1"/>
              <a:t>float</a:t>
            </a:r>
            <a:r>
              <a:rPr lang="es-MX" sz="2000" dirty="0"/>
              <a:t>: {1}”, lN1, fN1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B238DAE1-05C1-49CB-B410-31A44B9D32DF}"/>
              </a:ext>
            </a:extLst>
          </p:cNvPr>
          <p:cNvCxnSpPr/>
          <p:nvPr/>
        </p:nvCxnSpPr>
        <p:spPr>
          <a:xfrm>
            <a:off x="9294114" y="2729682"/>
            <a:ext cx="0" cy="3369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AE01DBD-CDCA-4D03-830E-47481A576FB8}"/>
              </a:ext>
            </a:extLst>
          </p:cNvPr>
          <p:cNvSpPr/>
          <p:nvPr/>
        </p:nvSpPr>
        <p:spPr>
          <a:xfrm>
            <a:off x="8002002" y="4681446"/>
            <a:ext cx="2584224" cy="37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double</a:t>
            </a:r>
            <a:r>
              <a:rPr lang="es-MX" dirty="0"/>
              <a:t> dN1 = lN1;</a:t>
            </a:r>
          </a:p>
        </p:txBody>
      </p:sp>
      <p:sp>
        <p:nvSpPr>
          <p:cNvPr id="20" name="Diagrama de flujo: documento 19">
            <a:extLst>
              <a:ext uri="{FF2B5EF4-FFF2-40B4-BE49-F238E27FC236}">
                <a16:creationId xmlns:a16="http://schemas.microsoft.com/office/drawing/2014/main" id="{2FB845A9-D757-4A2E-AA2B-931634D583DB}"/>
              </a:ext>
            </a:extLst>
          </p:cNvPr>
          <p:cNvSpPr/>
          <p:nvPr/>
        </p:nvSpPr>
        <p:spPr>
          <a:xfrm>
            <a:off x="8002002" y="5318155"/>
            <a:ext cx="2584224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</a:t>
            </a:r>
            <a:r>
              <a:rPr lang="es-MX" sz="2000" dirty="0" err="1"/>
              <a:t>long</a:t>
            </a:r>
            <a:r>
              <a:rPr lang="es-MX" sz="2000" dirty="0"/>
              <a:t>: {0} </a:t>
            </a:r>
            <a:r>
              <a:rPr lang="es-MX" sz="2000" dirty="0" err="1"/>
              <a:t>double</a:t>
            </a:r>
            <a:r>
              <a:rPr lang="es-MX" sz="2000" dirty="0"/>
              <a:t>: {1}”, lN1, dN1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E6BF429C-0E3D-4A94-A330-DB3AD0F83B96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>
            <a:off x="9294114" y="4256935"/>
            <a:ext cx="0" cy="4245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72AFFAEE-E821-4529-993A-46C195AA9B0A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>
            <a:off x="9294114" y="5058636"/>
            <a:ext cx="0" cy="25951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e 27">
            <a:extLst>
              <a:ext uri="{FF2B5EF4-FFF2-40B4-BE49-F238E27FC236}">
                <a16:creationId xmlns:a16="http://schemas.microsoft.com/office/drawing/2014/main" id="{781279A9-3045-4D23-8B10-2A6996296892}"/>
              </a:ext>
            </a:extLst>
          </p:cNvPr>
          <p:cNvSpPr/>
          <p:nvPr/>
        </p:nvSpPr>
        <p:spPr>
          <a:xfrm>
            <a:off x="8768334" y="9127022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Fin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0C8CC818-84C3-4979-9579-6E69766DCDB3}"/>
              </a:ext>
            </a:extLst>
          </p:cNvPr>
          <p:cNvCxnSpPr>
            <a:cxnSpLocks/>
            <a:stCxn id="23" idx="2"/>
            <a:endCxn id="28" idx="0"/>
          </p:cNvCxnSpPr>
          <p:nvPr/>
        </p:nvCxnSpPr>
        <p:spPr>
          <a:xfrm>
            <a:off x="9294114" y="8769074"/>
            <a:ext cx="0" cy="35794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9ED737-2EDB-4AB9-B500-798C3F5C0A10}"/>
              </a:ext>
            </a:extLst>
          </p:cNvPr>
          <p:cNvSpPr txBox="1"/>
          <p:nvPr/>
        </p:nvSpPr>
        <p:spPr>
          <a:xfrm>
            <a:off x="4480034" y="-462096"/>
            <a:ext cx="32319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/>
              <a:t>Ejemplo de implícita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490EE5C-5726-458C-BC75-6CD23C9A6625}"/>
              </a:ext>
            </a:extLst>
          </p:cNvPr>
          <p:cNvSpPr/>
          <p:nvPr/>
        </p:nvSpPr>
        <p:spPr>
          <a:xfrm>
            <a:off x="8002002" y="6936683"/>
            <a:ext cx="2584224" cy="37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decimal deN1 = lN1</a:t>
            </a:r>
          </a:p>
        </p:txBody>
      </p:sp>
      <p:sp>
        <p:nvSpPr>
          <p:cNvPr id="23" name="Diagrama de flujo: documento 22">
            <a:extLst>
              <a:ext uri="{FF2B5EF4-FFF2-40B4-BE49-F238E27FC236}">
                <a16:creationId xmlns:a16="http://schemas.microsoft.com/office/drawing/2014/main" id="{89B1E877-B216-4F9B-A812-167AA667E214}"/>
              </a:ext>
            </a:extLst>
          </p:cNvPr>
          <p:cNvSpPr/>
          <p:nvPr/>
        </p:nvSpPr>
        <p:spPr>
          <a:xfrm>
            <a:off x="8002002" y="7573392"/>
            <a:ext cx="2584224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</a:t>
            </a:r>
            <a:r>
              <a:rPr lang="es-MX" sz="2000" dirty="0" err="1"/>
              <a:t>long</a:t>
            </a:r>
            <a:r>
              <a:rPr lang="es-MX" sz="2000" dirty="0"/>
              <a:t>: {0} decimal: {1}”, lN1, deN1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178CF80-C513-4B7F-825A-C693DC7AFED2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9294114" y="6512172"/>
            <a:ext cx="0" cy="4245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C66AD361-5131-4763-9D84-A5E6E0CC6B24}"/>
              </a:ext>
            </a:extLst>
          </p:cNvPr>
          <p:cNvCxnSpPr>
            <a:cxnSpLocks/>
            <a:stCxn id="22" idx="2"/>
            <a:endCxn id="23" idx="0"/>
          </p:cNvCxnSpPr>
          <p:nvPr/>
        </p:nvCxnSpPr>
        <p:spPr>
          <a:xfrm>
            <a:off x="9294114" y="7313873"/>
            <a:ext cx="0" cy="25951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702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4DE39FF-AF51-41CC-961E-091536926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502394"/>
              </p:ext>
            </p:extLst>
          </p:nvPr>
        </p:nvGraphicFramePr>
        <p:xfrm>
          <a:off x="0" y="-3"/>
          <a:ext cx="12192000" cy="9634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51297581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07421719"/>
                    </a:ext>
                  </a:extLst>
                </a:gridCol>
              </a:tblGrid>
              <a:tr h="928611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Pseudocódigo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Diagrama de Flujo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872337"/>
                  </a:ext>
                </a:extLst>
              </a:tr>
              <a:tr h="8705722">
                <a:tc>
                  <a:txBody>
                    <a:bodyPr/>
                    <a:lstStyle/>
                    <a:p>
                      <a:r>
                        <a:rPr lang="es-MX" sz="2000" dirty="0"/>
                        <a:t>Inicio</a:t>
                      </a:r>
                    </a:p>
                    <a:p>
                      <a:pPr lvl="1"/>
                      <a:r>
                        <a:rPr lang="es-MX" sz="2000" dirty="0"/>
                        <a:t>Definir </a:t>
                      </a:r>
                      <a:r>
                        <a:rPr lang="es-MX" sz="2000" dirty="0" err="1"/>
                        <a:t>chValor</a:t>
                      </a:r>
                      <a:r>
                        <a:rPr lang="es-MX" sz="2000" dirty="0"/>
                        <a:t> Como </a:t>
                      </a:r>
                      <a:r>
                        <a:rPr lang="es-MX" sz="2000" dirty="0" err="1"/>
                        <a:t>char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 err="1"/>
                        <a:t>chValor</a:t>
                      </a:r>
                      <a:r>
                        <a:rPr lang="es-MX" sz="2000" dirty="0"/>
                        <a:t> = ‘H’;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</a:t>
                      </a:r>
                      <a:r>
                        <a:rPr lang="es-MX" sz="2000" dirty="0" err="1"/>
                        <a:t>sbValor</a:t>
                      </a:r>
                      <a:r>
                        <a:rPr lang="es-MX" sz="2000" dirty="0"/>
                        <a:t> Como </a:t>
                      </a:r>
                      <a:r>
                        <a:rPr lang="es-MX" sz="2000" dirty="0" err="1"/>
                        <a:t>sbyte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 err="1"/>
                        <a:t>sbValor</a:t>
                      </a:r>
                      <a:r>
                        <a:rPr lang="es-MX" sz="2000" dirty="0"/>
                        <a:t> = (</a:t>
                      </a:r>
                      <a:r>
                        <a:rPr lang="es-MX" sz="2000" dirty="0" err="1"/>
                        <a:t>sbyte</a:t>
                      </a:r>
                      <a:r>
                        <a:rPr lang="es-MX" sz="2000" dirty="0"/>
                        <a:t>)</a:t>
                      </a:r>
                      <a:r>
                        <a:rPr lang="es-MX" sz="2000" dirty="0" err="1"/>
                        <a:t>chValor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/>
                        <a:t>Escribir “</a:t>
                      </a:r>
                      <a:r>
                        <a:rPr lang="es-MX" sz="2000" dirty="0" err="1"/>
                        <a:t>char</a:t>
                      </a:r>
                      <a:r>
                        <a:rPr lang="es-MX" sz="2000" dirty="0"/>
                        <a:t>: {0} </a:t>
                      </a:r>
                      <a:r>
                        <a:rPr lang="es-MX" sz="2000" dirty="0" err="1"/>
                        <a:t>sbyte</a:t>
                      </a:r>
                      <a:r>
                        <a:rPr lang="es-MX" sz="2000" dirty="0"/>
                        <a:t>: {1}”, </a:t>
                      </a:r>
                      <a:r>
                        <a:rPr lang="es-MX" sz="2000" dirty="0" err="1"/>
                        <a:t>chValor</a:t>
                      </a:r>
                      <a:r>
                        <a:rPr lang="es-MX" sz="2000" dirty="0"/>
                        <a:t>, </a:t>
                      </a:r>
                      <a:r>
                        <a:rPr lang="es-MX" sz="2000" dirty="0" err="1"/>
                        <a:t>sbValor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</a:t>
                      </a:r>
                      <a:r>
                        <a:rPr lang="es-MX" sz="2000" dirty="0" err="1"/>
                        <a:t>bValor</a:t>
                      </a:r>
                      <a:r>
                        <a:rPr lang="es-MX" sz="2000" dirty="0"/>
                        <a:t> Como byte;</a:t>
                      </a:r>
                    </a:p>
                    <a:p>
                      <a:pPr lvl="1"/>
                      <a:r>
                        <a:rPr lang="es-MX" sz="2000" dirty="0" err="1"/>
                        <a:t>bValor</a:t>
                      </a:r>
                      <a:r>
                        <a:rPr lang="es-MX" sz="2000" dirty="0"/>
                        <a:t> = (byte)</a:t>
                      </a:r>
                      <a:r>
                        <a:rPr lang="es-MX" sz="2000" dirty="0" err="1"/>
                        <a:t>chValor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/>
                        <a:t>Escribir “</a:t>
                      </a:r>
                      <a:r>
                        <a:rPr lang="es-MX" sz="2000" dirty="0" err="1"/>
                        <a:t>char</a:t>
                      </a:r>
                      <a:r>
                        <a:rPr lang="es-MX" sz="2000" dirty="0"/>
                        <a:t>: {0} byte: {1}”, </a:t>
                      </a:r>
                      <a:r>
                        <a:rPr lang="es-MX" sz="2000" dirty="0" err="1"/>
                        <a:t>chValor</a:t>
                      </a:r>
                      <a:r>
                        <a:rPr lang="es-MX" sz="2000" dirty="0"/>
                        <a:t>, </a:t>
                      </a:r>
                      <a:r>
                        <a:rPr lang="es-MX" sz="2000" dirty="0" err="1"/>
                        <a:t>bValor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</a:t>
                      </a:r>
                      <a:r>
                        <a:rPr lang="es-MX" sz="2000" dirty="0" err="1"/>
                        <a:t>shValor</a:t>
                      </a:r>
                      <a:r>
                        <a:rPr lang="es-MX" sz="2000" dirty="0"/>
                        <a:t> Como short;</a:t>
                      </a:r>
                    </a:p>
                    <a:p>
                      <a:pPr lvl="1"/>
                      <a:r>
                        <a:rPr lang="es-MX" sz="2000" dirty="0" err="1"/>
                        <a:t>shValor</a:t>
                      </a:r>
                      <a:r>
                        <a:rPr lang="es-MX" sz="2000" dirty="0"/>
                        <a:t> = (short)</a:t>
                      </a:r>
                      <a:r>
                        <a:rPr lang="es-MX" sz="2000" dirty="0" err="1"/>
                        <a:t>chValor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/>
                        <a:t>Escribir “</a:t>
                      </a:r>
                      <a:r>
                        <a:rPr lang="es-MX" sz="2000" dirty="0" err="1"/>
                        <a:t>char</a:t>
                      </a:r>
                      <a:r>
                        <a:rPr lang="es-MX" sz="2000" dirty="0"/>
                        <a:t>: {0} short: {1}”, </a:t>
                      </a:r>
                      <a:r>
                        <a:rPr lang="es-MX" sz="2000" dirty="0" err="1"/>
                        <a:t>chValor</a:t>
                      </a:r>
                      <a:r>
                        <a:rPr lang="es-MX" sz="2000" dirty="0"/>
                        <a:t>, </a:t>
                      </a:r>
                      <a:r>
                        <a:rPr lang="es-MX" sz="2000" dirty="0" err="1"/>
                        <a:t>shValor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endParaRPr lang="es-MX" sz="2000" dirty="0"/>
                    </a:p>
                    <a:p>
                      <a:r>
                        <a:rPr lang="es-MX" sz="2000" dirty="0"/>
                        <a:t>Fin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03508"/>
                  </a:ext>
                </a:extLst>
              </a:tr>
            </a:tbl>
          </a:graphicData>
        </a:graphic>
      </p:graphicFrame>
      <p:sp>
        <p:nvSpPr>
          <p:cNvPr id="4" name="Elipse 3">
            <a:extLst>
              <a:ext uri="{FF2B5EF4-FFF2-40B4-BE49-F238E27FC236}">
                <a16:creationId xmlns:a16="http://schemas.microsoft.com/office/drawing/2014/main" id="{5087CB18-2DF7-47B5-A7C9-FAC69275C757}"/>
              </a:ext>
            </a:extLst>
          </p:cNvPr>
          <p:cNvSpPr/>
          <p:nvPr/>
        </p:nvSpPr>
        <p:spPr>
          <a:xfrm>
            <a:off x="8768334" y="924306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Inicio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69E892E-4D29-4F56-BA18-949EC1CCBAEE}"/>
              </a:ext>
            </a:extLst>
          </p:cNvPr>
          <p:cNvSpPr/>
          <p:nvPr/>
        </p:nvSpPr>
        <p:spPr>
          <a:xfrm>
            <a:off x="8282559" y="1638399"/>
            <a:ext cx="2023110" cy="37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char</a:t>
            </a:r>
            <a:r>
              <a:rPr lang="es-MX" dirty="0"/>
              <a:t> </a:t>
            </a:r>
            <a:r>
              <a:rPr lang="es-MX" dirty="0" err="1"/>
              <a:t>chValor</a:t>
            </a:r>
            <a:r>
              <a:rPr lang="es-MX" dirty="0"/>
              <a:t> = ‘H’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CA496F2-C00F-4997-B183-16DC5CDC0728}"/>
              </a:ext>
            </a:extLst>
          </p:cNvPr>
          <p:cNvCxnSpPr>
            <a:stCxn id="4" idx="4"/>
            <a:endCxn id="5" idx="0"/>
          </p:cNvCxnSpPr>
          <p:nvPr/>
        </p:nvCxnSpPr>
        <p:spPr>
          <a:xfrm>
            <a:off x="9294114" y="1301496"/>
            <a:ext cx="0" cy="3369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42670C2-A57F-4C9B-9F42-A806069CA044}"/>
              </a:ext>
            </a:extLst>
          </p:cNvPr>
          <p:cNvSpPr/>
          <p:nvPr/>
        </p:nvSpPr>
        <p:spPr>
          <a:xfrm>
            <a:off x="7595889" y="2353689"/>
            <a:ext cx="3396465" cy="368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sbyte</a:t>
            </a:r>
            <a:r>
              <a:rPr lang="es-MX" dirty="0"/>
              <a:t> </a:t>
            </a:r>
            <a:r>
              <a:rPr lang="es-MX" dirty="0" err="1"/>
              <a:t>sbValor</a:t>
            </a:r>
            <a:r>
              <a:rPr lang="es-MX" dirty="0"/>
              <a:t> = (</a:t>
            </a:r>
            <a:r>
              <a:rPr lang="es-MX" dirty="0" err="1"/>
              <a:t>sbyte</a:t>
            </a:r>
            <a:r>
              <a:rPr lang="es-MX" dirty="0"/>
              <a:t>)</a:t>
            </a:r>
            <a:r>
              <a:rPr lang="es-MX" dirty="0" err="1"/>
              <a:t>chValor</a:t>
            </a:r>
            <a:endParaRPr lang="es-MX" dirty="0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1970AF1-C9A9-4689-A6AC-82A393E4BB9D}"/>
              </a:ext>
            </a:extLst>
          </p:cNvPr>
          <p:cNvCxnSpPr/>
          <p:nvPr/>
        </p:nvCxnSpPr>
        <p:spPr>
          <a:xfrm>
            <a:off x="9294114" y="2015589"/>
            <a:ext cx="0" cy="3369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grama de flujo: documento 16">
            <a:extLst>
              <a:ext uri="{FF2B5EF4-FFF2-40B4-BE49-F238E27FC236}">
                <a16:creationId xmlns:a16="http://schemas.microsoft.com/office/drawing/2014/main" id="{38E3A829-18CF-49EC-8DEA-309E164B0982}"/>
              </a:ext>
            </a:extLst>
          </p:cNvPr>
          <p:cNvSpPr/>
          <p:nvPr/>
        </p:nvSpPr>
        <p:spPr>
          <a:xfrm>
            <a:off x="7595889" y="3058511"/>
            <a:ext cx="3396449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</a:t>
            </a:r>
            <a:r>
              <a:rPr lang="es-MX" sz="2000" dirty="0" err="1"/>
              <a:t>char</a:t>
            </a:r>
            <a:r>
              <a:rPr lang="es-MX" sz="2000" dirty="0"/>
              <a:t>: {0} </a:t>
            </a:r>
            <a:r>
              <a:rPr lang="es-MX" sz="2000" dirty="0" err="1"/>
              <a:t>sbyte</a:t>
            </a:r>
            <a:r>
              <a:rPr lang="es-MX" sz="2000" dirty="0"/>
              <a:t>: {1}”, </a:t>
            </a:r>
            <a:r>
              <a:rPr lang="es-MX" sz="2000" dirty="0" err="1"/>
              <a:t>chValor</a:t>
            </a:r>
            <a:r>
              <a:rPr lang="es-MX" sz="2000" dirty="0"/>
              <a:t>, </a:t>
            </a:r>
            <a:r>
              <a:rPr lang="es-MX" sz="2000" dirty="0" err="1"/>
              <a:t>sbValor</a:t>
            </a:r>
            <a:endParaRPr lang="es-MX" sz="2000" dirty="0"/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B238DAE1-05C1-49CB-B410-31A44B9D32DF}"/>
              </a:ext>
            </a:extLst>
          </p:cNvPr>
          <p:cNvCxnSpPr/>
          <p:nvPr/>
        </p:nvCxnSpPr>
        <p:spPr>
          <a:xfrm>
            <a:off x="9294114" y="2729682"/>
            <a:ext cx="0" cy="3369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AE01DBD-CDCA-4D03-830E-47481A576FB8}"/>
              </a:ext>
            </a:extLst>
          </p:cNvPr>
          <p:cNvSpPr/>
          <p:nvPr/>
        </p:nvSpPr>
        <p:spPr>
          <a:xfrm>
            <a:off x="7595889" y="4678704"/>
            <a:ext cx="3396449" cy="37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byte </a:t>
            </a:r>
            <a:r>
              <a:rPr lang="es-MX" dirty="0" err="1"/>
              <a:t>bValor</a:t>
            </a:r>
            <a:r>
              <a:rPr lang="es-MX" dirty="0"/>
              <a:t> = (byte)</a:t>
            </a:r>
            <a:r>
              <a:rPr lang="es-MX" dirty="0" err="1"/>
              <a:t>chValor</a:t>
            </a:r>
            <a:endParaRPr lang="es-MX" dirty="0"/>
          </a:p>
        </p:txBody>
      </p:sp>
      <p:sp>
        <p:nvSpPr>
          <p:cNvPr id="20" name="Diagrama de flujo: documento 19">
            <a:extLst>
              <a:ext uri="{FF2B5EF4-FFF2-40B4-BE49-F238E27FC236}">
                <a16:creationId xmlns:a16="http://schemas.microsoft.com/office/drawing/2014/main" id="{2FB845A9-D757-4A2E-AA2B-931634D583DB}"/>
              </a:ext>
            </a:extLst>
          </p:cNvPr>
          <p:cNvSpPr/>
          <p:nvPr/>
        </p:nvSpPr>
        <p:spPr>
          <a:xfrm>
            <a:off x="7595889" y="5315413"/>
            <a:ext cx="3396449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“</a:t>
            </a:r>
            <a:r>
              <a:rPr lang="es-MX" dirty="0" err="1"/>
              <a:t>char</a:t>
            </a:r>
            <a:r>
              <a:rPr lang="es-MX" dirty="0"/>
              <a:t>: {0} byte: {1}”, </a:t>
            </a:r>
            <a:r>
              <a:rPr lang="es-MX" dirty="0" err="1"/>
              <a:t>chValor</a:t>
            </a:r>
            <a:r>
              <a:rPr lang="es-MX" dirty="0"/>
              <a:t>, </a:t>
            </a:r>
            <a:r>
              <a:rPr lang="es-MX" dirty="0" err="1"/>
              <a:t>bValor</a:t>
            </a:r>
            <a:endParaRPr lang="es-MX" dirty="0"/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E6BF429C-0E3D-4A94-A330-DB3AD0F83B96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>
            <a:off x="9294114" y="4254193"/>
            <a:ext cx="0" cy="4245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72AFFAEE-E821-4529-993A-46C195AA9B0A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>
            <a:off x="9294114" y="5055894"/>
            <a:ext cx="0" cy="25951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e 27">
            <a:extLst>
              <a:ext uri="{FF2B5EF4-FFF2-40B4-BE49-F238E27FC236}">
                <a16:creationId xmlns:a16="http://schemas.microsoft.com/office/drawing/2014/main" id="{781279A9-3045-4D23-8B10-2A6996296892}"/>
              </a:ext>
            </a:extLst>
          </p:cNvPr>
          <p:cNvSpPr/>
          <p:nvPr/>
        </p:nvSpPr>
        <p:spPr>
          <a:xfrm>
            <a:off x="8768334" y="9074656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Inicio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0C8CC818-84C3-4979-9579-6E69766DCDB3}"/>
              </a:ext>
            </a:extLst>
          </p:cNvPr>
          <p:cNvCxnSpPr>
            <a:cxnSpLocks/>
            <a:endCxn id="28" idx="0"/>
          </p:cNvCxnSpPr>
          <p:nvPr/>
        </p:nvCxnSpPr>
        <p:spPr>
          <a:xfrm>
            <a:off x="9294114" y="8786586"/>
            <a:ext cx="0" cy="28807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9ED737-2EDB-4AB9-B500-798C3F5C0A10}"/>
              </a:ext>
            </a:extLst>
          </p:cNvPr>
          <p:cNvSpPr txBox="1"/>
          <p:nvPr/>
        </p:nvSpPr>
        <p:spPr>
          <a:xfrm>
            <a:off x="4480034" y="-462096"/>
            <a:ext cx="32319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/>
              <a:t>Ejemplo de Explícita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7E1A704C-B2AE-479C-A969-5E2F81EC4C9D}"/>
              </a:ext>
            </a:extLst>
          </p:cNvPr>
          <p:cNvSpPr/>
          <p:nvPr/>
        </p:nvSpPr>
        <p:spPr>
          <a:xfrm>
            <a:off x="7595889" y="6953485"/>
            <a:ext cx="3396449" cy="3771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short </a:t>
            </a:r>
            <a:r>
              <a:rPr lang="es-MX" dirty="0" err="1"/>
              <a:t>shValor</a:t>
            </a:r>
            <a:r>
              <a:rPr lang="es-MX" dirty="0"/>
              <a:t> = (short)</a:t>
            </a:r>
            <a:r>
              <a:rPr lang="es-MX" dirty="0" err="1"/>
              <a:t>chValor</a:t>
            </a:r>
            <a:endParaRPr lang="es-MX" dirty="0"/>
          </a:p>
        </p:txBody>
      </p:sp>
      <p:sp>
        <p:nvSpPr>
          <p:cNvPr id="23" name="Diagrama de flujo: documento 22">
            <a:extLst>
              <a:ext uri="{FF2B5EF4-FFF2-40B4-BE49-F238E27FC236}">
                <a16:creationId xmlns:a16="http://schemas.microsoft.com/office/drawing/2014/main" id="{50350FB8-1879-4299-8460-92821FB5E859}"/>
              </a:ext>
            </a:extLst>
          </p:cNvPr>
          <p:cNvSpPr/>
          <p:nvPr/>
        </p:nvSpPr>
        <p:spPr>
          <a:xfrm>
            <a:off x="7595889" y="7590194"/>
            <a:ext cx="3396449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“</a:t>
            </a:r>
            <a:r>
              <a:rPr lang="es-MX" dirty="0" err="1"/>
              <a:t>char</a:t>
            </a:r>
            <a:r>
              <a:rPr lang="es-MX" dirty="0"/>
              <a:t>: {0} short: {1}”, </a:t>
            </a:r>
            <a:r>
              <a:rPr lang="es-MX" dirty="0" err="1"/>
              <a:t>chValor</a:t>
            </a:r>
            <a:r>
              <a:rPr lang="es-MX" dirty="0"/>
              <a:t>, </a:t>
            </a:r>
            <a:r>
              <a:rPr lang="es-MX" dirty="0" err="1"/>
              <a:t>shValor</a:t>
            </a:r>
            <a:endParaRPr lang="es-MX" dirty="0"/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857D9A1C-0FE3-44C5-B2E1-1C35DFEB9E4B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9294114" y="6528974"/>
            <a:ext cx="0" cy="4245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F6261454-3525-4AD8-8157-F60B282F1CD3}"/>
              </a:ext>
            </a:extLst>
          </p:cNvPr>
          <p:cNvCxnSpPr>
            <a:cxnSpLocks/>
            <a:stCxn id="22" idx="2"/>
            <a:endCxn id="23" idx="0"/>
          </p:cNvCxnSpPr>
          <p:nvPr/>
        </p:nvCxnSpPr>
        <p:spPr>
          <a:xfrm>
            <a:off x="9294114" y="7330675"/>
            <a:ext cx="0" cy="25951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4419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4DE39FF-AF51-41CC-961E-091536926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896255"/>
              </p:ext>
            </p:extLst>
          </p:nvPr>
        </p:nvGraphicFramePr>
        <p:xfrm>
          <a:off x="0" y="-3"/>
          <a:ext cx="12192000" cy="9868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51297581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07421719"/>
                    </a:ext>
                  </a:extLst>
                </a:gridCol>
              </a:tblGrid>
              <a:tr h="951193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Pseudocódigo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Diagrama de Flujo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872337"/>
                  </a:ext>
                </a:extLst>
              </a:tr>
              <a:tr h="8917429">
                <a:tc>
                  <a:txBody>
                    <a:bodyPr/>
                    <a:lstStyle/>
                    <a:p>
                      <a:r>
                        <a:rPr lang="es-MX" sz="2000" dirty="0"/>
                        <a:t>Inicio</a:t>
                      </a:r>
                    </a:p>
                    <a:p>
                      <a:pPr lvl="1"/>
                      <a:r>
                        <a:rPr lang="es-MX" sz="2000" dirty="0"/>
                        <a:t>Definir </a:t>
                      </a:r>
                      <a:r>
                        <a:rPr lang="es-MX" sz="2000" dirty="0" err="1"/>
                        <a:t>sEntrada</a:t>
                      </a:r>
                      <a:r>
                        <a:rPr lang="es-MX" sz="2000" dirty="0"/>
                        <a:t> Como </a:t>
                      </a:r>
                      <a:r>
                        <a:rPr lang="es-MX" sz="2000" dirty="0" err="1"/>
                        <a:t>String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Escribir “Ingrese un valor:”;</a:t>
                      </a:r>
                    </a:p>
                    <a:p>
                      <a:pPr lvl="1"/>
                      <a:r>
                        <a:rPr lang="es-MX" sz="2000" dirty="0"/>
                        <a:t>Leer </a:t>
                      </a:r>
                      <a:r>
                        <a:rPr lang="es-MX" sz="2000" dirty="0" err="1"/>
                        <a:t>sEntrada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</a:t>
                      </a:r>
                      <a:r>
                        <a:rPr lang="es-MX" sz="2000" dirty="0" err="1"/>
                        <a:t>dSalida</a:t>
                      </a:r>
                      <a:r>
                        <a:rPr lang="es-MX" sz="2000" dirty="0"/>
                        <a:t> Como decimal;</a:t>
                      </a:r>
                    </a:p>
                    <a:p>
                      <a:pPr lvl="1"/>
                      <a:r>
                        <a:rPr lang="es-MX" sz="2000" dirty="0" err="1"/>
                        <a:t>dSalida</a:t>
                      </a:r>
                      <a:r>
                        <a:rPr lang="es-MX" sz="2000" dirty="0"/>
                        <a:t> = </a:t>
                      </a:r>
                      <a:r>
                        <a:rPr lang="es-MX" sz="2000" dirty="0" err="1"/>
                        <a:t>ConvierteADecimal</a:t>
                      </a:r>
                      <a:r>
                        <a:rPr lang="es-MX" sz="2000" dirty="0"/>
                        <a:t>(</a:t>
                      </a:r>
                      <a:r>
                        <a:rPr lang="es-MX" sz="2000" dirty="0" err="1"/>
                        <a:t>sEntrada</a:t>
                      </a:r>
                      <a:r>
                        <a:rPr lang="es-MX" sz="2000" dirty="0"/>
                        <a:t>);</a:t>
                      </a:r>
                    </a:p>
                    <a:p>
                      <a:pPr lvl="1"/>
                      <a:r>
                        <a:rPr lang="es-MX" sz="2000" dirty="0"/>
                        <a:t>Escribir “Entrada: {0} Salida Decimal: {1}”, </a:t>
                      </a:r>
                      <a:r>
                        <a:rPr lang="es-MX" sz="2000" dirty="0" err="1"/>
                        <a:t>sEntrada</a:t>
                      </a:r>
                      <a:r>
                        <a:rPr lang="es-MX" sz="2000" dirty="0"/>
                        <a:t>, </a:t>
                      </a:r>
                      <a:r>
                        <a:rPr lang="es-MX" sz="2000" dirty="0" err="1"/>
                        <a:t>dSalida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</a:t>
                      </a:r>
                      <a:r>
                        <a:rPr lang="es-MX" sz="2000" dirty="0" err="1"/>
                        <a:t>fSalida</a:t>
                      </a:r>
                      <a:r>
                        <a:rPr lang="es-MX" sz="2000" dirty="0"/>
                        <a:t> Como </a:t>
                      </a:r>
                      <a:r>
                        <a:rPr lang="es-MX" sz="2000" dirty="0" err="1"/>
                        <a:t>float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 err="1"/>
                        <a:t>fSalida</a:t>
                      </a:r>
                      <a:r>
                        <a:rPr lang="es-MX" sz="2000" dirty="0"/>
                        <a:t> = </a:t>
                      </a:r>
                      <a:r>
                        <a:rPr lang="es-MX" sz="2000" dirty="0" err="1"/>
                        <a:t>ConvierteASingle</a:t>
                      </a:r>
                      <a:r>
                        <a:rPr lang="es-MX" sz="2000" dirty="0"/>
                        <a:t>(</a:t>
                      </a:r>
                      <a:r>
                        <a:rPr lang="es-MX" sz="2000" dirty="0" err="1"/>
                        <a:t>sEntrada</a:t>
                      </a:r>
                      <a:r>
                        <a:rPr lang="es-MX" sz="2000" dirty="0"/>
                        <a:t>);</a:t>
                      </a:r>
                    </a:p>
                    <a:p>
                      <a:pPr lvl="1"/>
                      <a:r>
                        <a:rPr lang="es-MX" sz="2000" dirty="0"/>
                        <a:t>Escribir “Entrada: {0} Salida </a:t>
                      </a:r>
                      <a:r>
                        <a:rPr lang="es-MX" sz="2000" dirty="0" err="1"/>
                        <a:t>Float</a:t>
                      </a:r>
                      <a:r>
                        <a:rPr lang="es-MX" sz="2000" dirty="0"/>
                        <a:t>: {1}”, </a:t>
                      </a:r>
                      <a:r>
                        <a:rPr lang="es-MX" sz="2000" dirty="0" err="1"/>
                        <a:t>sEntrada</a:t>
                      </a:r>
                      <a:r>
                        <a:rPr lang="es-MX" sz="2000" dirty="0"/>
                        <a:t>, </a:t>
                      </a:r>
                      <a:r>
                        <a:rPr lang="es-MX" sz="2000" dirty="0" err="1"/>
                        <a:t>fSalida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</a:t>
                      </a:r>
                      <a:r>
                        <a:rPr lang="es-MX" sz="2000" dirty="0" err="1"/>
                        <a:t>dSalida</a:t>
                      </a:r>
                      <a:r>
                        <a:rPr lang="es-MX" sz="2000" dirty="0"/>
                        <a:t> Como </a:t>
                      </a:r>
                      <a:r>
                        <a:rPr lang="es-MX" sz="2000" dirty="0" err="1"/>
                        <a:t>double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 err="1"/>
                        <a:t>dSalida</a:t>
                      </a:r>
                      <a:r>
                        <a:rPr lang="es-MX" sz="2000" dirty="0"/>
                        <a:t> = </a:t>
                      </a:r>
                      <a:r>
                        <a:rPr lang="es-MX" sz="2000" dirty="0" err="1"/>
                        <a:t>ConvierteADouble</a:t>
                      </a:r>
                      <a:r>
                        <a:rPr lang="es-MX" sz="2000" dirty="0"/>
                        <a:t>(</a:t>
                      </a:r>
                      <a:r>
                        <a:rPr lang="es-MX" sz="2000" dirty="0" err="1"/>
                        <a:t>sEntrada</a:t>
                      </a:r>
                      <a:r>
                        <a:rPr lang="es-MX" sz="2000" dirty="0"/>
                        <a:t>);</a:t>
                      </a:r>
                    </a:p>
                    <a:p>
                      <a:pPr lvl="1"/>
                      <a:r>
                        <a:rPr lang="es-MX" sz="2000" dirty="0"/>
                        <a:t>Escribir “Entrada: {0} Salida </a:t>
                      </a:r>
                      <a:r>
                        <a:rPr lang="es-MX" sz="2000" dirty="0" err="1"/>
                        <a:t>Double</a:t>
                      </a:r>
                      <a:r>
                        <a:rPr lang="es-MX" sz="2000" dirty="0"/>
                        <a:t>: {1}”, </a:t>
                      </a:r>
                      <a:r>
                        <a:rPr lang="es-MX" sz="2000" dirty="0" err="1"/>
                        <a:t>sEntrada</a:t>
                      </a:r>
                      <a:r>
                        <a:rPr lang="es-MX" sz="2000" dirty="0"/>
                        <a:t>, </a:t>
                      </a:r>
                      <a:r>
                        <a:rPr lang="es-MX" sz="2000" dirty="0" err="1"/>
                        <a:t>dSalida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endParaRPr lang="es-MX" sz="2000" dirty="0"/>
                    </a:p>
                    <a:p>
                      <a:r>
                        <a:rPr lang="es-MX" sz="2000" dirty="0"/>
                        <a:t>Fin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03508"/>
                  </a:ext>
                </a:extLst>
              </a:tr>
            </a:tbl>
          </a:graphicData>
        </a:graphic>
      </p:graphicFrame>
      <p:sp>
        <p:nvSpPr>
          <p:cNvPr id="4" name="Elipse 3">
            <a:extLst>
              <a:ext uri="{FF2B5EF4-FFF2-40B4-BE49-F238E27FC236}">
                <a16:creationId xmlns:a16="http://schemas.microsoft.com/office/drawing/2014/main" id="{5087CB18-2DF7-47B5-A7C9-FAC69275C757}"/>
              </a:ext>
            </a:extLst>
          </p:cNvPr>
          <p:cNvSpPr/>
          <p:nvPr/>
        </p:nvSpPr>
        <p:spPr>
          <a:xfrm>
            <a:off x="8710288" y="924726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Inicio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1970AF1-C9A9-4689-A6AC-82A393E4BB9D}"/>
              </a:ext>
            </a:extLst>
          </p:cNvPr>
          <p:cNvCxnSpPr>
            <a:cxnSpLocks/>
            <a:stCxn id="4" idx="4"/>
            <a:endCxn id="6" idx="1"/>
          </p:cNvCxnSpPr>
          <p:nvPr/>
        </p:nvCxnSpPr>
        <p:spPr>
          <a:xfrm>
            <a:off x="9236068" y="1301916"/>
            <a:ext cx="1" cy="34051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AE01DBD-CDCA-4D03-830E-47481A576FB8}"/>
              </a:ext>
            </a:extLst>
          </p:cNvPr>
          <p:cNvSpPr/>
          <p:nvPr/>
        </p:nvSpPr>
        <p:spPr>
          <a:xfrm>
            <a:off x="6593800" y="2596766"/>
            <a:ext cx="5284540" cy="3585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decimal </a:t>
            </a:r>
            <a:r>
              <a:rPr lang="es-MX" dirty="0" err="1"/>
              <a:t>dSalida</a:t>
            </a:r>
            <a:r>
              <a:rPr lang="es-MX" dirty="0"/>
              <a:t> = </a:t>
            </a:r>
            <a:r>
              <a:rPr lang="es-MX" dirty="0" err="1"/>
              <a:t>Convert.ToDecimal</a:t>
            </a:r>
            <a:r>
              <a:rPr lang="es-MX" dirty="0"/>
              <a:t>(</a:t>
            </a:r>
            <a:r>
              <a:rPr lang="es-MX" dirty="0" err="1"/>
              <a:t>sEntrada</a:t>
            </a:r>
            <a:r>
              <a:rPr lang="es-MX" dirty="0"/>
              <a:t>)</a:t>
            </a:r>
          </a:p>
        </p:txBody>
      </p:sp>
      <p:sp>
        <p:nvSpPr>
          <p:cNvPr id="20" name="Diagrama de flujo: documento 19">
            <a:extLst>
              <a:ext uri="{FF2B5EF4-FFF2-40B4-BE49-F238E27FC236}">
                <a16:creationId xmlns:a16="http://schemas.microsoft.com/office/drawing/2014/main" id="{2FB845A9-D757-4A2E-AA2B-931634D583DB}"/>
              </a:ext>
            </a:extLst>
          </p:cNvPr>
          <p:cNvSpPr/>
          <p:nvPr/>
        </p:nvSpPr>
        <p:spPr>
          <a:xfrm>
            <a:off x="7537845" y="3279944"/>
            <a:ext cx="3396449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“Entrada: {0} Salida Decimal: {1}”, </a:t>
            </a:r>
            <a:r>
              <a:rPr lang="es-MX" sz="2000" dirty="0" err="1"/>
              <a:t>sEntrada</a:t>
            </a:r>
            <a:r>
              <a:rPr lang="es-MX" sz="2000" dirty="0"/>
              <a:t>, </a:t>
            </a:r>
            <a:r>
              <a:rPr lang="es-MX" sz="2000" dirty="0" err="1"/>
              <a:t>dSalida</a:t>
            </a:r>
            <a:endParaRPr lang="es-MX" sz="2000" dirty="0"/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72AFFAEE-E821-4529-993A-46C195AA9B0A}"/>
              </a:ext>
            </a:extLst>
          </p:cNvPr>
          <p:cNvCxnSpPr>
            <a:cxnSpLocks/>
            <a:stCxn id="6" idx="4"/>
            <a:endCxn id="19" idx="0"/>
          </p:cNvCxnSpPr>
          <p:nvPr/>
        </p:nvCxnSpPr>
        <p:spPr>
          <a:xfrm>
            <a:off x="9236069" y="2272154"/>
            <a:ext cx="1" cy="3246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e 27">
            <a:extLst>
              <a:ext uri="{FF2B5EF4-FFF2-40B4-BE49-F238E27FC236}">
                <a16:creationId xmlns:a16="http://schemas.microsoft.com/office/drawing/2014/main" id="{781279A9-3045-4D23-8B10-2A6996296892}"/>
              </a:ext>
            </a:extLst>
          </p:cNvPr>
          <p:cNvSpPr/>
          <p:nvPr/>
        </p:nvSpPr>
        <p:spPr>
          <a:xfrm>
            <a:off x="8768334" y="6111913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Inicio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9ED737-2EDB-4AB9-B500-798C3F5C0A10}"/>
              </a:ext>
            </a:extLst>
          </p:cNvPr>
          <p:cNvSpPr txBox="1"/>
          <p:nvPr/>
        </p:nvSpPr>
        <p:spPr>
          <a:xfrm>
            <a:off x="4480034" y="-462096"/>
            <a:ext cx="32319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/>
              <a:t>Ejemplo de clase </a:t>
            </a:r>
            <a:r>
              <a:rPr lang="es-MX" sz="2000" b="1" dirty="0" err="1"/>
              <a:t>Convert</a:t>
            </a:r>
            <a:endParaRPr lang="es-MX" sz="2000" b="1" dirty="0"/>
          </a:p>
        </p:txBody>
      </p:sp>
      <p:sp>
        <p:nvSpPr>
          <p:cNvPr id="6" name="Diagrama de flujo: datos 5">
            <a:extLst>
              <a:ext uri="{FF2B5EF4-FFF2-40B4-BE49-F238E27FC236}">
                <a16:creationId xmlns:a16="http://schemas.microsoft.com/office/drawing/2014/main" id="{D99CA88C-F52C-4370-BC34-5D706FE586D7}"/>
              </a:ext>
            </a:extLst>
          </p:cNvPr>
          <p:cNvSpPr/>
          <p:nvPr/>
        </p:nvSpPr>
        <p:spPr>
          <a:xfrm>
            <a:off x="6806635" y="1642426"/>
            <a:ext cx="4858867" cy="629728"/>
          </a:xfrm>
          <a:prstGeom prst="flowChartInputOut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/>
              <a:t>“Ingrese un valor”</a:t>
            </a:r>
          </a:p>
          <a:p>
            <a:pPr algn="ctr"/>
            <a:r>
              <a:rPr lang="es-MX" sz="1400" dirty="0" err="1"/>
              <a:t>string</a:t>
            </a:r>
            <a:r>
              <a:rPr lang="es-MX" sz="1400" dirty="0"/>
              <a:t> </a:t>
            </a:r>
            <a:r>
              <a:rPr lang="es-MX" sz="1400" dirty="0" err="1"/>
              <a:t>sEntrada</a:t>
            </a:r>
            <a:r>
              <a:rPr lang="es-MX" sz="1400" dirty="0"/>
              <a:t> = </a:t>
            </a:r>
            <a:r>
              <a:rPr lang="es-MX" sz="1400" dirty="0" err="1"/>
              <a:t>Console.ReadLine</a:t>
            </a:r>
            <a:r>
              <a:rPr lang="es-MX" sz="1400" dirty="0"/>
              <a:t>()</a:t>
            </a:r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752FA95F-88A5-48B7-9C0F-EB04025C3B64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>
            <a:off x="9236070" y="2955332"/>
            <a:ext cx="0" cy="3246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ángulo 33">
            <a:extLst>
              <a:ext uri="{FF2B5EF4-FFF2-40B4-BE49-F238E27FC236}">
                <a16:creationId xmlns:a16="http://schemas.microsoft.com/office/drawing/2014/main" id="{4FA9792F-C1EE-490C-9B0F-35632E2B81BF}"/>
              </a:ext>
            </a:extLst>
          </p:cNvPr>
          <p:cNvSpPr/>
          <p:nvPr/>
        </p:nvSpPr>
        <p:spPr>
          <a:xfrm>
            <a:off x="6593800" y="4862964"/>
            <a:ext cx="5284540" cy="3585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float</a:t>
            </a:r>
            <a:r>
              <a:rPr lang="es-MX" dirty="0"/>
              <a:t> </a:t>
            </a:r>
            <a:r>
              <a:rPr lang="es-MX" dirty="0" err="1"/>
              <a:t>fSalida</a:t>
            </a:r>
            <a:r>
              <a:rPr lang="es-MX" dirty="0"/>
              <a:t> = </a:t>
            </a:r>
            <a:r>
              <a:rPr lang="es-MX" dirty="0" err="1"/>
              <a:t>Convert.ToSingle</a:t>
            </a:r>
            <a:r>
              <a:rPr lang="es-MX" dirty="0"/>
              <a:t>(</a:t>
            </a:r>
            <a:r>
              <a:rPr lang="es-MX" dirty="0" err="1"/>
              <a:t>sEntrada</a:t>
            </a:r>
            <a:r>
              <a:rPr lang="es-MX" dirty="0"/>
              <a:t>)</a:t>
            </a:r>
          </a:p>
        </p:txBody>
      </p:sp>
      <p:sp>
        <p:nvSpPr>
          <p:cNvPr id="35" name="Diagrama de flujo: documento 34">
            <a:extLst>
              <a:ext uri="{FF2B5EF4-FFF2-40B4-BE49-F238E27FC236}">
                <a16:creationId xmlns:a16="http://schemas.microsoft.com/office/drawing/2014/main" id="{1D41FE66-316D-4A14-853B-7BEBDC20CAC3}"/>
              </a:ext>
            </a:extLst>
          </p:cNvPr>
          <p:cNvSpPr/>
          <p:nvPr/>
        </p:nvSpPr>
        <p:spPr>
          <a:xfrm>
            <a:off x="7537845" y="5546142"/>
            <a:ext cx="3396449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“Entrada: {0} Salida </a:t>
            </a:r>
            <a:r>
              <a:rPr lang="es-MX" sz="2000" dirty="0" err="1"/>
              <a:t>Float</a:t>
            </a:r>
            <a:r>
              <a:rPr lang="es-MX" sz="2000" dirty="0"/>
              <a:t>: {1}”, </a:t>
            </a:r>
            <a:r>
              <a:rPr lang="es-MX" sz="2000" dirty="0" err="1"/>
              <a:t>sEntrada</a:t>
            </a:r>
            <a:r>
              <a:rPr lang="es-MX" sz="2000" dirty="0"/>
              <a:t>, </a:t>
            </a:r>
            <a:r>
              <a:rPr lang="es-MX" sz="2000" dirty="0" err="1"/>
              <a:t>fSalida</a:t>
            </a:r>
            <a:endParaRPr lang="es-MX" sz="2000" dirty="0"/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89C36D3E-78B0-43F2-83D8-207A23CEEF60}"/>
              </a:ext>
            </a:extLst>
          </p:cNvPr>
          <p:cNvCxnSpPr>
            <a:cxnSpLocks/>
            <a:stCxn id="20" idx="2"/>
            <a:endCxn id="34" idx="0"/>
          </p:cNvCxnSpPr>
          <p:nvPr/>
        </p:nvCxnSpPr>
        <p:spPr>
          <a:xfrm>
            <a:off x="9236070" y="4475626"/>
            <a:ext cx="0" cy="3873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595FD53A-AA8D-4175-B9FF-5BFAAB959F85}"/>
              </a:ext>
            </a:extLst>
          </p:cNvPr>
          <p:cNvCxnSpPr>
            <a:cxnSpLocks/>
            <a:stCxn id="34" idx="2"/>
            <a:endCxn id="35" idx="0"/>
          </p:cNvCxnSpPr>
          <p:nvPr/>
        </p:nvCxnSpPr>
        <p:spPr>
          <a:xfrm>
            <a:off x="9236070" y="5221530"/>
            <a:ext cx="0" cy="3246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ángulo 22">
            <a:extLst>
              <a:ext uri="{FF2B5EF4-FFF2-40B4-BE49-F238E27FC236}">
                <a16:creationId xmlns:a16="http://schemas.microsoft.com/office/drawing/2014/main" id="{18554CF7-F1E6-4A1D-AEDA-FEB5AFCC7CB4}"/>
              </a:ext>
            </a:extLst>
          </p:cNvPr>
          <p:cNvSpPr/>
          <p:nvPr/>
        </p:nvSpPr>
        <p:spPr>
          <a:xfrm>
            <a:off x="6593800" y="7151080"/>
            <a:ext cx="5284540" cy="3585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double</a:t>
            </a:r>
            <a:r>
              <a:rPr lang="es-MX" dirty="0"/>
              <a:t> </a:t>
            </a:r>
            <a:r>
              <a:rPr lang="es-MX" dirty="0" err="1"/>
              <a:t>dSalida</a:t>
            </a:r>
            <a:r>
              <a:rPr lang="es-MX" dirty="0"/>
              <a:t> = </a:t>
            </a:r>
            <a:r>
              <a:rPr lang="es-MX" dirty="0" err="1"/>
              <a:t>Convert.ToDouble</a:t>
            </a:r>
            <a:r>
              <a:rPr lang="es-MX" dirty="0"/>
              <a:t>(</a:t>
            </a:r>
            <a:r>
              <a:rPr lang="es-MX" dirty="0" err="1"/>
              <a:t>sEntrada</a:t>
            </a:r>
            <a:r>
              <a:rPr lang="es-MX" dirty="0"/>
              <a:t>)</a:t>
            </a:r>
          </a:p>
        </p:txBody>
      </p:sp>
      <p:sp>
        <p:nvSpPr>
          <p:cNvPr id="24" name="Diagrama de flujo: documento 23">
            <a:extLst>
              <a:ext uri="{FF2B5EF4-FFF2-40B4-BE49-F238E27FC236}">
                <a16:creationId xmlns:a16="http://schemas.microsoft.com/office/drawing/2014/main" id="{322B9A7E-295F-4AC4-B5AA-C822420A9CF3}"/>
              </a:ext>
            </a:extLst>
          </p:cNvPr>
          <p:cNvSpPr/>
          <p:nvPr/>
        </p:nvSpPr>
        <p:spPr>
          <a:xfrm>
            <a:off x="7537845" y="7834258"/>
            <a:ext cx="3396449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“Entrada: {0} Salida </a:t>
            </a:r>
            <a:r>
              <a:rPr lang="es-MX" sz="2000" dirty="0" err="1"/>
              <a:t>Double</a:t>
            </a:r>
            <a:r>
              <a:rPr lang="es-MX" sz="2000" dirty="0"/>
              <a:t>: {1}”, </a:t>
            </a:r>
            <a:r>
              <a:rPr lang="es-MX" sz="2000" dirty="0" err="1"/>
              <a:t>sEntrada</a:t>
            </a:r>
            <a:r>
              <a:rPr lang="es-MX" sz="2000" dirty="0"/>
              <a:t>, </a:t>
            </a:r>
            <a:r>
              <a:rPr lang="es-MX" sz="2000" dirty="0" err="1"/>
              <a:t>dSalida</a:t>
            </a:r>
            <a:endParaRPr lang="es-MX" sz="2000" dirty="0"/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193999A8-F287-412B-8ECC-F376F477C8E8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9236070" y="6763742"/>
            <a:ext cx="0" cy="3873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4B1053E6-846A-44B3-9624-49A0DBFFEAE3}"/>
              </a:ext>
            </a:extLst>
          </p:cNvPr>
          <p:cNvCxnSpPr>
            <a:cxnSpLocks/>
            <a:stCxn id="23" idx="2"/>
            <a:endCxn id="24" idx="0"/>
          </p:cNvCxnSpPr>
          <p:nvPr/>
        </p:nvCxnSpPr>
        <p:spPr>
          <a:xfrm>
            <a:off x="9236070" y="7509646"/>
            <a:ext cx="0" cy="3246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ipse 28">
            <a:extLst>
              <a:ext uri="{FF2B5EF4-FFF2-40B4-BE49-F238E27FC236}">
                <a16:creationId xmlns:a16="http://schemas.microsoft.com/office/drawing/2014/main" id="{E21025F5-F23A-4429-BCFD-473D6D963ABF}"/>
              </a:ext>
            </a:extLst>
          </p:cNvPr>
          <p:cNvSpPr/>
          <p:nvPr/>
        </p:nvSpPr>
        <p:spPr>
          <a:xfrm>
            <a:off x="8710288" y="9288014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Fin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3C4DBB01-48B7-41D3-A22C-BBBEE9E4F1B7}"/>
              </a:ext>
            </a:extLst>
          </p:cNvPr>
          <p:cNvCxnSpPr>
            <a:cxnSpLocks/>
            <a:stCxn id="24" idx="2"/>
            <a:endCxn id="29" idx="0"/>
          </p:cNvCxnSpPr>
          <p:nvPr/>
        </p:nvCxnSpPr>
        <p:spPr>
          <a:xfrm flipH="1">
            <a:off x="9236068" y="9029940"/>
            <a:ext cx="2" cy="25807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81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4DE39FF-AF51-41CC-961E-091536926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661252"/>
              </p:ext>
            </p:extLst>
          </p:nvPr>
        </p:nvGraphicFramePr>
        <p:xfrm>
          <a:off x="0" y="-3"/>
          <a:ext cx="12192000" cy="9868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51297581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07421719"/>
                    </a:ext>
                  </a:extLst>
                </a:gridCol>
              </a:tblGrid>
              <a:tr h="951193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Pseudocódigo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Diagrama de Flujo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872337"/>
                  </a:ext>
                </a:extLst>
              </a:tr>
              <a:tr h="8917429">
                <a:tc>
                  <a:txBody>
                    <a:bodyPr/>
                    <a:lstStyle/>
                    <a:p>
                      <a:r>
                        <a:rPr lang="es-MX" sz="2000" dirty="0"/>
                        <a:t>Inicio</a:t>
                      </a:r>
                    </a:p>
                    <a:p>
                      <a:pPr lvl="1"/>
                      <a:r>
                        <a:rPr lang="es-MX" sz="2000" dirty="0"/>
                        <a:t>Definir sEntrada2 Como </a:t>
                      </a:r>
                      <a:r>
                        <a:rPr lang="es-MX" sz="2000" dirty="0" err="1"/>
                        <a:t>string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Escribir “Ingrese un valor:”;</a:t>
                      </a:r>
                    </a:p>
                    <a:p>
                      <a:pPr lvl="1"/>
                      <a:r>
                        <a:rPr lang="es-MX" sz="2000" dirty="0"/>
                        <a:t>Leer sEntrada2;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dSalida2 Como decimal;</a:t>
                      </a:r>
                    </a:p>
                    <a:p>
                      <a:pPr lvl="1"/>
                      <a:r>
                        <a:rPr lang="es-MX" sz="2000" dirty="0"/>
                        <a:t>dSalida2 = </a:t>
                      </a:r>
                      <a:r>
                        <a:rPr lang="es-MX" sz="2000" dirty="0" err="1"/>
                        <a:t>decimal.Parsear</a:t>
                      </a:r>
                      <a:r>
                        <a:rPr lang="es-MX" sz="2000" dirty="0"/>
                        <a:t>(sEntrada2);</a:t>
                      </a:r>
                    </a:p>
                    <a:p>
                      <a:pPr lvl="1"/>
                      <a:r>
                        <a:rPr lang="es-MX" sz="2000" dirty="0"/>
                        <a:t>Escribir “Entrada: {0} Salida Decimal: {1}”, sEntrada2, dSalida2;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Definir fSalida2 Como </a:t>
                      </a:r>
                      <a:r>
                        <a:rPr lang="es-MX" sz="2000" dirty="0" err="1"/>
                        <a:t>float</a:t>
                      </a:r>
                      <a:r>
                        <a:rPr lang="es-MX" sz="2000" dirty="0"/>
                        <a:t>;</a:t>
                      </a:r>
                    </a:p>
                    <a:p>
                      <a:pPr lvl="1"/>
                      <a:r>
                        <a:rPr lang="es-MX" sz="2000" dirty="0"/>
                        <a:t>fSalida2 = </a:t>
                      </a:r>
                      <a:r>
                        <a:rPr lang="es-MX" sz="2000" dirty="0" err="1"/>
                        <a:t>float.Parsear</a:t>
                      </a:r>
                      <a:r>
                        <a:rPr lang="es-MX" sz="2000" dirty="0"/>
                        <a:t>(sEntrada2);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dirty="0"/>
                        <a:t>Escribir “Entrada: {0} Salida </a:t>
                      </a:r>
                      <a:r>
                        <a:rPr lang="es-MX" sz="2000" dirty="0" err="1"/>
                        <a:t>Float</a:t>
                      </a:r>
                      <a:r>
                        <a:rPr lang="es-MX" sz="2000" dirty="0"/>
                        <a:t>: {1}”, sEntrada2, fSalida2;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2000" dirty="0"/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dirty="0"/>
                        <a:t>Definir doSalida2 Como </a:t>
                      </a:r>
                      <a:r>
                        <a:rPr lang="es-MX" sz="2000" dirty="0" err="1"/>
                        <a:t>double</a:t>
                      </a:r>
                      <a:r>
                        <a:rPr lang="es-MX" sz="2000" dirty="0"/>
                        <a:t>;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dirty="0"/>
                        <a:t>doSalida2 = </a:t>
                      </a:r>
                      <a:r>
                        <a:rPr lang="es-MX" sz="2000" dirty="0" err="1"/>
                        <a:t>double.Parsear</a:t>
                      </a:r>
                      <a:r>
                        <a:rPr lang="es-MX" sz="2000" dirty="0"/>
                        <a:t>(sEntrada2);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dirty="0"/>
                        <a:t>Escribir “Entrada: {0} Salida </a:t>
                      </a:r>
                      <a:r>
                        <a:rPr lang="es-MX" sz="2000" dirty="0" err="1"/>
                        <a:t>Double</a:t>
                      </a:r>
                      <a:r>
                        <a:rPr lang="es-MX" sz="2000" dirty="0"/>
                        <a:t>: {1}”, sEntrada2, doSalida2;</a:t>
                      </a:r>
                    </a:p>
                    <a:p>
                      <a:pPr lvl="1"/>
                      <a:endParaRPr lang="es-MX" sz="2000" dirty="0"/>
                    </a:p>
                    <a:p>
                      <a:r>
                        <a:rPr lang="es-MX" sz="2000" dirty="0"/>
                        <a:t>Fin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03508"/>
                  </a:ext>
                </a:extLst>
              </a:tr>
            </a:tbl>
          </a:graphicData>
        </a:graphic>
      </p:graphicFrame>
      <p:sp>
        <p:nvSpPr>
          <p:cNvPr id="4" name="Elipse 3">
            <a:extLst>
              <a:ext uri="{FF2B5EF4-FFF2-40B4-BE49-F238E27FC236}">
                <a16:creationId xmlns:a16="http://schemas.microsoft.com/office/drawing/2014/main" id="{5087CB18-2DF7-47B5-A7C9-FAC69275C757}"/>
              </a:ext>
            </a:extLst>
          </p:cNvPr>
          <p:cNvSpPr/>
          <p:nvPr/>
        </p:nvSpPr>
        <p:spPr>
          <a:xfrm>
            <a:off x="8710288" y="924726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Inicio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1970AF1-C9A9-4689-A6AC-82A393E4BB9D}"/>
              </a:ext>
            </a:extLst>
          </p:cNvPr>
          <p:cNvCxnSpPr>
            <a:cxnSpLocks/>
            <a:stCxn id="4" idx="4"/>
            <a:endCxn id="6" idx="1"/>
          </p:cNvCxnSpPr>
          <p:nvPr/>
        </p:nvCxnSpPr>
        <p:spPr>
          <a:xfrm>
            <a:off x="9236068" y="1301916"/>
            <a:ext cx="0" cy="30655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AE01DBD-CDCA-4D03-830E-47481A576FB8}"/>
              </a:ext>
            </a:extLst>
          </p:cNvPr>
          <p:cNvSpPr/>
          <p:nvPr/>
        </p:nvSpPr>
        <p:spPr>
          <a:xfrm>
            <a:off x="6593800" y="2596766"/>
            <a:ext cx="5284540" cy="3585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decimal dSalida2 = </a:t>
            </a:r>
            <a:r>
              <a:rPr lang="es-MX" dirty="0" err="1"/>
              <a:t>decimal.Parse</a:t>
            </a:r>
            <a:r>
              <a:rPr lang="es-MX" dirty="0"/>
              <a:t>(sEntrada2)</a:t>
            </a:r>
          </a:p>
        </p:txBody>
      </p:sp>
      <p:sp>
        <p:nvSpPr>
          <p:cNvPr id="20" name="Diagrama de flujo: documento 19">
            <a:extLst>
              <a:ext uri="{FF2B5EF4-FFF2-40B4-BE49-F238E27FC236}">
                <a16:creationId xmlns:a16="http://schemas.microsoft.com/office/drawing/2014/main" id="{2FB845A9-D757-4A2E-AA2B-931634D583DB}"/>
              </a:ext>
            </a:extLst>
          </p:cNvPr>
          <p:cNvSpPr/>
          <p:nvPr/>
        </p:nvSpPr>
        <p:spPr>
          <a:xfrm>
            <a:off x="7537845" y="3279944"/>
            <a:ext cx="3396449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“Entrada: {0} Salida Decimal: {1}”, sEntrada2, dSalida2</a:t>
            </a:r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72AFFAEE-E821-4529-993A-46C195AA9B0A}"/>
              </a:ext>
            </a:extLst>
          </p:cNvPr>
          <p:cNvCxnSpPr>
            <a:cxnSpLocks/>
            <a:stCxn id="6" idx="4"/>
            <a:endCxn id="19" idx="0"/>
          </p:cNvCxnSpPr>
          <p:nvPr/>
        </p:nvCxnSpPr>
        <p:spPr>
          <a:xfrm>
            <a:off x="9236068" y="2238200"/>
            <a:ext cx="2" cy="35856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e 27">
            <a:extLst>
              <a:ext uri="{FF2B5EF4-FFF2-40B4-BE49-F238E27FC236}">
                <a16:creationId xmlns:a16="http://schemas.microsoft.com/office/drawing/2014/main" id="{781279A9-3045-4D23-8B10-2A6996296892}"/>
              </a:ext>
            </a:extLst>
          </p:cNvPr>
          <p:cNvSpPr/>
          <p:nvPr/>
        </p:nvSpPr>
        <p:spPr>
          <a:xfrm>
            <a:off x="8768334" y="6111913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Inicio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9ED737-2EDB-4AB9-B500-798C3F5C0A10}"/>
              </a:ext>
            </a:extLst>
          </p:cNvPr>
          <p:cNvSpPr txBox="1"/>
          <p:nvPr/>
        </p:nvSpPr>
        <p:spPr>
          <a:xfrm>
            <a:off x="4480034" y="-462096"/>
            <a:ext cx="32319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/>
              <a:t>Ejemplo de método </a:t>
            </a:r>
            <a:r>
              <a:rPr lang="es-MX" sz="2000" b="1" dirty="0" err="1"/>
              <a:t>parse</a:t>
            </a:r>
            <a:r>
              <a:rPr lang="es-MX" sz="2000" b="1" dirty="0"/>
              <a:t>()</a:t>
            </a:r>
          </a:p>
        </p:txBody>
      </p:sp>
      <p:sp>
        <p:nvSpPr>
          <p:cNvPr id="6" name="Diagrama de flujo: datos 5">
            <a:extLst>
              <a:ext uri="{FF2B5EF4-FFF2-40B4-BE49-F238E27FC236}">
                <a16:creationId xmlns:a16="http://schemas.microsoft.com/office/drawing/2014/main" id="{D99CA88C-F52C-4370-BC34-5D706FE586D7}"/>
              </a:ext>
            </a:extLst>
          </p:cNvPr>
          <p:cNvSpPr/>
          <p:nvPr/>
        </p:nvSpPr>
        <p:spPr>
          <a:xfrm>
            <a:off x="6451317" y="1608472"/>
            <a:ext cx="5569502" cy="629728"/>
          </a:xfrm>
          <a:prstGeom prst="flowChartInputOut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/>
              <a:t>“Ingrese un valor:”</a:t>
            </a:r>
          </a:p>
          <a:p>
            <a:pPr algn="ctr"/>
            <a:r>
              <a:rPr lang="es-MX" sz="1400" dirty="0" err="1"/>
              <a:t>String</a:t>
            </a:r>
            <a:r>
              <a:rPr lang="es-MX" sz="1400" dirty="0"/>
              <a:t> sEntrada2 = </a:t>
            </a:r>
            <a:r>
              <a:rPr lang="es-MX" sz="1400" dirty="0" err="1"/>
              <a:t>Console.ReadLine</a:t>
            </a:r>
            <a:r>
              <a:rPr lang="es-MX" sz="1400" dirty="0"/>
              <a:t>()</a:t>
            </a:r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752FA95F-88A5-48B7-9C0F-EB04025C3B64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>
            <a:off x="9236070" y="2955332"/>
            <a:ext cx="0" cy="3246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ángulo 33">
            <a:extLst>
              <a:ext uri="{FF2B5EF4-FFF2-40B4-BE49-F238E27FC236}">
                <a16:creationId xmlns:a16="http://schemas.microsoft.com/office/drawing/2014/main" id="{4FA9792F-C1EE-490C-9B0F-35632E2B81BF}"/>
              </a:ext>
            </a:extLst>
          </p:cNvPr>
          <p:cNvSpPr/>
          <p:nvPr/>
        </p:nvSpPr>
        <p:spPr>
          <a:xfrm>
            <a:off x="6593800" y="4862964"/>
            <a:ext cx="5284540" cy="3585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float</a:t>
            </a:r>
            <a:r>
              <a:rPr lang="es-MX" dirty="0"/>
              <a:t> fSalida2 = </a:t>
            </a:r>
            <a:r>
              <a:rPr lang="es-MX" dirty="0" err="1"/>
              <a:t>float.Parse</a:t>
            </a:r>
            <a:r>
              <a:rPr lang="es-MX" dirty="0"/>
              <a:t>(sEntrada2)</a:t>
            </a:r>
          </a:p>
        </p:txBody>
      </p:sp>
      <p:sp>
        <p:nvSpPr>
          <p:cNvPr id="35" name="Diagrama de flujo: documento 34">
            <a:extLst>
              <a:ext uri="{FF2B5EF4-FFF2-40B4-BE49-F238E27FC236}">
                <a16:creationId xmlns:a16="http://schemas.microsoft.com/office/drawing/2014/main" id="{1D41FE66-316D-4A14-853B-7BEBDC20CAC3}"/>
              </a:ext>
            </a:extLst>
          </p:cNvPr>
          <p:cNvSpPr/>
          <p:nvPr/>
        </p:nvSpPr>
        <p:spPr>
          <a:xfrm>
            <a:off x="7537845" y="5546142"/>
            <a:ext cx="3396449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“Entrada: {0} Salida </a:t>
            </a:r>
            <a:r>
              <a:rPr lang="es-MX" sz="2000" dirty="0" err="1"/>
              <a:t>Float</a:t>
            </a:r>
            <a:r>
              <a:rPr lang="es-MX" sz="2000" dirty="0"/>
              <a:t>: {1}”, sEntrada2, fSalida2</a:t>
            </a: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89C36D3E-78B0-43F2-83D8-207A23CEEF60}"/>
              </a:ext>
            </a:extLst>
          </p:cNvPr>
          <p:cNvCxnSpPr>
            <a:cxnSpLocks/>
            <a:stCxn id="20" idx="2"/>
            <a:endCxn id="34" idx="0"/>
          </p:cNvCxnSpPr>
          <p:nvPr/>
        </p:nvCxnSpPr>
        <p:spPr>
          <a:xfrm>
            <a:off x="9236070" y="4475626"/>
            <a:ext cx="0" cy="3873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595FD53A-AA8D-4175-B9FF-5BFAAB959F85}"/>
              </a:ext>
            </a:extLst>
          </p:cNvPr>
          <p:cNvCxnSpPr>
            <a:cxnSpLocks/>
            <a:stCxn id="34" idx="2"/>
            <a:endCxn id="35" idx="0"/>
          </p:cNvCxnSpPr>
          <p:nvPr/>
        </p:nvCxnSpPr>
        <p:spPr>
          <a:xfrm>
            <a:off x="9236070" y="5221530"/>
            <a:ext cx="0" cy="3246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ángulo 22">
            <a:extLst>
              <a:ext uri="{FF2B5EF4-FFF2-40B4-BE49-F238E27FC236}">
                <a16:creationId xmlns:a16="http://schemas.microsoft.com/office/drawing/2014/main" id="{18554CF7-F1E6-4A1D-AEDA-FEB5AFCC7CB4}"/>
              </a:ext>
            </a:extLst>
          </p:cNvPr>
          <p:cNvSpPr/>
          <p:nvPr/>
        </p:nvSpPr>
        <p:spPr>
          <a:xfrm>
            <a:off x="6593800" y="7151080"/>
            <a:ext cx="5284540" cy="3585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double</a:t>
            </a:r>
            <a:r>
              <a:rPr lang="es-MX" dirty="0"/>
              <a:t> doSalida2 = </a:t>
            </a:r>
            <a:r>
              <a:rPr lang="es-MX" dirty="0" err="1"/>
              <a:t>double.Parse</a:t>
            </a:r>
            <a:r>
              <a:rPr lang="es-MX" dirty="0"/>
              <a:t>(sEntrada2)</a:t>
            </a:r>
          </a:p>
        </p:txBody>
      </p:sp>
      <p:sp>
        <p:nvSpPr>
          <p:cNvPr id="24" name="Diagrama de flujo: documento 23">
            <a:extLst>
              <a:ext uri="{FF2B5EF4-FFF2-40B4-BE49-F238E27FC236}">
                <a16:creationId xmlns:a16="http://schemas.microsoft.com/office/drawing/2014/main" id="{322B9A7E-295F-4AC4-B5AA-C822420A9CF3}"/>
              </a:ext>
            </a:extLst>
          </p:cNvPr>
          <p:cNvSpPr/>
          <p:nvPr/>
        </p:nvSpPr>
        <p:spPr>
          <a:xfrm>
            <a:off x="7537845" y="7834258"/>
            <a:ext cx="3396449" cy="128032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2000" dirty="0"/>
              <a:t>“Entrada: {0} Salida </a:t>
            </a:r>
            <a:r>
              <a:rPr lang="es-MX" sz="2000" dirty="0" err="1"/>
              <a:t>Double</a:t>
            </a:r>
            <a:r>
              <a:rPr lang="es-MX" sz="2000" dirty="0"/>
              <a:t>: {1}”, sEntrada2, doSalida2</a:t>
            </a:r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193999A8-F287-412B-8ECC-F376F477C8E8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9236070" y="6763742"/>
            <a:ext cx="0" cy="38733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4B1053E6-846A-44B3-9624-49A0DBFFEAE3}"/>
              </a:ext>
            </a:extLst>
          </p:cNvPr>
          <p:cNvCxnSpPr>
            <a:cxnSpLocks/>
            <a:stCxn id="23" idx="2"/>
            <a:endCxn id="24" idx="0"/>
          </p:cNvCxnSpPr>
          <p:nvPr/>
        </p:nvCxnSpPr>
        <p:spPr>
          <a:xfrm>
            <a:off x="9236070" y="7509646"/>
            <a:ext cx="0" cy="3246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ipse 28">
            <a:extLst>
              <a:ext uri="{FF2B5EF4-FFF2-40B4-BE49-F238E27FC236}">
                <a16:creationId xmlns:a16="http://schemas.microsoft.com/office/drawing/2014/main" id="{E21025F5-F23A-4429-BCFD-473D6D963ABF}"/>
              </a:ext>
            </a:extLst>
          </p:cNvPr>
          <p:cNvSpPr/>
          <p:nvPr/>
        </p:nvSpPr>
        <p:spPr>
          <a:xfrm>
            <a:off x="8710288" y="9288014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Fin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3C4DBB01-48B7-41D3-A22C-BBBEE9E4F1B7}"/>
              </a:ext>
            </a:extLst>
          </p:cNvPr>
          <p:cNvCxnSpPr>
            <a:cxnSpLocks/>
            <a:stCxn id="24" idx="2"/>
            <a:endCxn id="29" idx="0"/>
          </p:cNvCxnSpPr>
          <p:nvPr/>
        </p:nvCxnSpPr>
        <p:spPr>
          <a:xfrm flipH="1">
            <a:off x="9236068" y="9029940"/>
            <a:ext cx="2" cy="25807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1308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716</Words>
  <Application>Microsoft Office PowerPoint</Application>
  <PresentationFormat>Panorámica</PresentationFormat>
  <Paragraphs>123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AARON IVAN  SALAZAR  MACIAS</dc:creator>
  <cp:lastModifiedBy>AARON IVAN  SALAZAR  MACIAS</cp:lastModifiedBy>
  <cp:revision>14</cp:revision>
  <dcterms:created xsi:type="dcterms:W3CDTF">2020-10-24T00:36:32Z</dcterms:created>
  <dcterms:modified xsi:type="dcterms:W3CDTF">2020-10-29T03:06:41Z</dcterms:modified>
</cp:coreProperties>
</file>