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60" r:id="rId4"/>
    <p:sldId id="261" r:id="rId5"/>
    <p:sldId id="266" r:id="rId6"/>
    <p:sldId id="263" r:id="rId7"/>
    <p:sldId id="262" r:id="rId8"/>
    <p:sldId id="264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3FE67-E38D-4E80-9B41-3CC91B4BF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12EEDD-00E7-4BC8-BB2A-4838BB60F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05BBE0-5B8C-412E-BAA9-F6E1E6FF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70C68-B816-4CE3-BDEA-CBD3D96B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8D897-D145-44AB-9577-AD99D151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96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8FB86-86C3-48C4-A965-F07EF8608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4F5361-F8E0-4027-83BF-8BAA23554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C580CE-0F49-4CE4-9575-CBD0846D8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563EBF-E670-4F04-ACEC-53AD7BBF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9D1EE1-E723-4B61-9A68-E612724E7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946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1D9BA-ACAE-4AE0-9E40-85730D24E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9F5622-C449-468A-B94D-2172DE6FC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0CF1E4-5F2A-440B-8EDF-65A093FA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AAF62-54FF-4C2E-99C2-7F3ED306A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805E53-9CDA-447C-A02E-A5CCCC9E4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6476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A2F76-1C7D-4676-B939-73F317A3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89DC18-F94B-48C8-B3D6-FC1F8624F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47AD17-A2BA-4550-AE59-3B7E8CCF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F4F4EF-FC75-46CD-96E3-D1E9FF78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407C11-FAC2-412F-973E-3813DD4B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59043-19CD-4762-A664-8AC7CF63A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33F0DF-40E9-472F-A7DC-5FADCEB08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435214-D8DC-4B7B-9B81-8ADBA910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9B5E6D-AB2B-4D5E-899E-4D1E763F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DAE5EB-E931-4411-96A1-68729FF2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832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03D9B-2D08-4677-AEDC-F9501302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C246DD-1474-43A7-8608-9476FBCA9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B8C5C0-A6BD-4A6E-AA3B-9A7C3F0FC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F237EB-7616-4A1C-AE8C-78F03801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9D8938-666C-483E-B026-8022DD7F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D17A93-626E-4B64-A4BB-E54AA0B0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236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38DDA-9785-487F-8DC1-15073DB4D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C529BE-7AE8-47AE-8C98-2A6F7135F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38B742-90DC-4CD0-90CB-4BD194EE7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2CE6BD-CFD1-4AA0-AB34-CF452925A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1E8E3CB-0BC6-4656-B76E-B38854105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11B637-38B4-42D8-92AC-A72840E77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995E5D-2A45-4E89-ABA3-FC9751D6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4A354C-60D0-42C3-B3B0-F4BDAEC97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595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678389-C01D-4463-A8DE-92D32248D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15DE00-CF10-4D28-877C-52FD55047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82F455-C55A-46DF-AC08-59FDC79C5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E6262ED-789E-462F-B303-8CF2699B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599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83C4E6-1858-4844-9A96-F90AD75F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B0AC341-917A-48CB-A2E0-02870CB7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107395-0151-46D3-8510-A72A8E65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34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149AB-A855-432C-8AB8-8596BCE9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6ADBAD-FE3F-4DF6-8F87-694DD29B9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2DEA33-BD60-4DE2-9134-4569E829A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503A55-5715-40B3-A136-2E7327AE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6E3EF6-258F-4DF5-958F-6CA6F468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1489E9-E4D7-43F3-8337-D586AEBD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026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23673-DEB7-4530-B6D9-5FBBF4D1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7CFAEB-F955-4769-A980-86F845F22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A1C24A-1A32-41ED-BFB7-86A9ABCC9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431C0D-0A55-45D9-B59C-7F3370E39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7F86F3-0002-4DAA-92D2-CEEEDD1E2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81E842-4EA3-4FF4-B959-43F65A7A7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771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B126B9A-C8FD-4AFE-AC3B-92FD1D1F4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E83CC6-09B8-4CC8-96A6-B7D424F6A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8B3FE6-1BD7-45F0-A689-A93AED1D76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E271-A116-4C25-86D2-8EDA49924D26}" type="datetimeFigureOut">
              <a:rPr lang="es-MX" smtClean="0"/>
              <a:t>04/08/2020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969387-24AD-41A7-A284-1A7BE7DA0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AD7F34-3B6D-4AEA-A6EA-02EA788E0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385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410818" y="1455916"/>
            <a:ext cx="113703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EJEMPLOS DE PARADIGMAS ECOMMERCE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18" y="2845905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9F01DEB-5A27-4A36-83C6-FD6DE7DCAA2E}"/>
              </a:ext>
            </a:extLst>
          </p:cNvPr>
          <p:cNvSpPr/>
          <p:nvPr/>
        </p:nvSpPr>
        <p:spPr>
          <a:xfrm>
            <a:off x="410818" y="2322684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583E2D1-721A-4527-B3D9-0F499063D804}"/>
              </a:ext>
            </a:extLst>
          </p:cNvPr>
          <p:cNvSpPr/>
          <p:nvPr/>
        </p:nvSpPr>
        <p:spPr>
          <a:xfrm>
            <a:off x="410818" y="4012097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4451F2D-6E7A-4CA1-9FE0-84C37FAF32CB}"/>
              </a:ext>
            </a:extLst>
          </p:cNvPr>
          <p:cNvSpPr/>
          <p:nvPr/>
        </p:nvSpPr>
        <p:spPr>
          <a:xfrm>
            <a:off x="410818" y="3488876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GRADO Y SECCIÓN</a:t>
            </a:r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B88982D-89D5-4841-8B9A-E3DC02B80D52}"/>
              </a:ext>
            </a:extLst>
          </p:cNvPr>
          <p:cNvSpPr/>
          <p:nvPr/>
        </p:nvSpPr>
        <p:spPr>
          <a:xfrm>
            <a:off x="410818" y="5174976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BCEFC86-9AF6-4D2E-BA01-0BD76C08950C}"/>
              </a:ext>
            </a:extLst>
          </p:cNvPr>
          <p:cNvSpPr/>
          <p:nvPr/>
        </p:nvSpPr>
        <p:spPr>
          <a:xfrm>
            <a:off x="410818" y="4651755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FECHA: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2045282-18A6-4AFE-B408-3FB618D56BA6}"/>
              </a:ext>
            </a:extLst>
          </p:cNvPr>
          <p:cNvSpPr/>
          <p:nvPr/>
        </p:nvSpPr>
        <p:spPr>
          <a:xfrm>
            <a:off x="1736035" y="264229"/>
            <a:ext cx="10045147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35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DESARROLLO DE APLICACIONES WEB</a:t>
            </a:r>
          </a:p>
        </p:txBody>
      </p:sp>
    </p:spTree>
    <p:extLst>
      <p:ext uri="{BB962C8B-B14F-4D97-AF65-F5344CB8AC3E}">
        <p14:creationId xmlns:p14="http://schemas.microsoft.com/office/powerpoint/2010/main" val="3095922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INDICACIONES: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F32166B-7851-478B-8D7B-D35D3BA6866E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43D9866-D850-41ED-A689-F76429D4B81F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DC925F7-86E9-4CAC-8B53-F29F78A72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6067A931-A3EB-46EF-B1DF-71AB0A341E30}"/>
              </a:ext>
            </a:extLst>
          </p:cNvPr>
          <p:cNvSpPr/>
          <p:nvPr/>
        </p:nvSpPr>
        <p:spPr>
          <a:xfrm>
            <a:off x="1736035" y="264229"/>
            <a:ext cx="10045147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35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DESARROLLO DE APLICACIONES WEB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49DA0FF-C5CF-4E75-84EC-11945DD5C987}"/>
              </a:ext>
            </a:extLst>
          </p:cNvPr>
          <p:cNvSpPr/>
          <p:nvPr/>
        </p:nvSpPr>
        <p:spPr>
          <a:xfrm>
            <a:off x="2690191" y="2102247"/>
            <a:ext cx="68116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cs typeface="Aharoni" panose="02010803020104030203" pitchFamily="2" charset="-79"/>
              </a:rPr>
              <a:t>En cada una de las siguientes diapositivas, agrega tres ejemplos de cada paradigma de </a:t>
            </a:r>
            <a:r>
              <a:rPr lang="es-MX" sz="2800" dirty="0" err="1">
                <a:cs typeface="Aharoni" panose="02010803020104030203" pitchFamily="2" charset="-79"/>
              </a:rPr>
              <a:t>eCommerce</a:t>
            </a:r>
            <a:r>
              <a:rPr lang="es-MX" sz="2800" dirty="0">
                <a:cs typeface="Aharoni" panose="02010803020104030203" pitchFamily="2" charset="-79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51630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TIPOS DE ECOMMERCE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F32166B-7851-478B-8D7B-D35D3BA6866E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43D9866-D850-41ED-A689-F76429D4B81F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DC925F7-86E9-4CAC-8B53-F29F78A72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6067A931-A3EB-46EF-B1DF-71AB0A341E30}"/>
              </a:ext>
            </a:extLst>
          </p:cNvPr>
          <p:cNvSpPr/>
          <p:nvPr/>
        </p:nvSpPr>
        <p:spPr>
          <a:xfrm>
            <a:off x="1736035" y="264229"/>
            <a:ext cx="10045147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35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DESARROLLO DE APLICACIONES WEB</a:t>
            </a:r>
          </a:p>
        </p:txBody>
      </p:sp>
      <p:pic>
        <p:nvPicPr>
          <p:cNvPr id="5122" name="Picture 2" descr="https://economipedia.com/wp-content/uploads/tipos-de-comercio-electr%C3%B3nico.png">
            <a:extLst>
              <a:ext uri="{FF2B5EF4-FFF2-40B4-BE49-F238E27FC236}">
                <a16:creationId xmlns:a16="http://schemas.microsoft.com/office/drawing/2014/main" id="{C4CD36CF-77AF-41D2-9543-84A00637F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243" y="4392978"/>
            <a:ext cx="7248939" cy="2200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E49DA0FF-C5CF-4E75-84EC-11945DD5C987}"/>
              </a:ext>
            </a:extLst>
          </p:cNvPr>
          <p:cNvSpPr/>
          <p:nvPr/>
        </p:nvSpPr>
        <p:spPr>
          <a:xfrm>
            <a:off x="679173" y="2102247"/>
            <a:ext cx="50590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MX" sz="3200" dirty="0">
                <a:cs typeface="Aharoni" panose="02010803020104030203" pitchFamily="2" charset="-79"/>
              </a:rPr>
              <a:t>Comercio electrónico B2B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3200" dirty="0">
                <a:cs typeface="Aharoni" panose="02010803020104030203" pitchFamily="2" charset="-79"/>
              </a:rPr>
              <a:t>Comercio electrónico B2C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3200" dirty="0">
                <a:cs typeface="Aharoni" panose="02010803020104030203" pitchFamily="2" charset="-79"/>
              </a:rPr>
              <a:t>Comercio electrónico B2E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3200" dirty="0">
                <a:cs typeface="Aharoni" panose="02010803020104030203" pitchFamily="2" charset="-79"/>
              </a:rPr>
              <a:t>Comercio electrónico C2C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3200" dirty="0">
                <a:cs typeface="Aharoni" panose="02010803020104030203" pitchFamily="2" charset="-79"/>
              </a:rPr>
              <a:t>Comercio electrónico G2C</a:t>
            </a:r>
          </a:p>
        </p:txBody>
      </p:sp>
    </p:spTree>
    <p:extLst>
      <p:ext uri="{BB962C8B-B14F-4D97-AF65-F5344CB8AC3E}">
        <p14:creationId xmlns:p14="http://schemas.microsoft.com/office/powerpoint/2010/main" val="2031604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B2B - </a:t>
            </a:r>
            <a:r>
              <a:rPr lang="en-US" sz="36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usiness to Business </a:t>
            </a:r>
          </a:p>
          <a:p>
            <a:pPr algn="ctr"/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(</a:t>
            </a:r>
            <a:r>
              <a:rPr lang="en-U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Negocio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a </a:t>
            </a:r>
            <a:r>
              <a:rPr lang="en-U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Negocio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)</a:t>
            </a:r>
            <a:endParaRPr lang="es-ES" sz="36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F32166B-7851-478B-8D7B-D35D3BA6866E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43D9866-D850-41ED-A689-F76429D4B81F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DC925F7-86E9-4CAC-8B53-F29F78A72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6067A931-A3EB-46EF-B1DF-71AB0A341E30}"/>
              </a:ext>
            </a:extLst>
          </p:cNvPr>
          <p:cNvSpPr/>
          <p:nvPr/>
        </p:nvSpPr>
        <p:spPr>
          <a:xfrm>
            <a:off x="1736035" y="264229"/>
            <a:ext cx="10045147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35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DESARROLLO DE APLICACIONES WEB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EE05406-3A69-40AF-A46E-F630351A221C}"/>
              </a:ext>
            </a:extLst>
          </p:cNvPr>
          <p:cNvSpPr/>
          <p:nvPr/>
        </p:nvSpPr>
        <p:spPr>
          <a:xfrm>
            <a:off x="265043" y="3246782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Agrega una descripción e imagen del sistema aquí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B4DA67D-5C60-451F-8E7A-DC763A5FABAA}"/>
              </a:ext>
            </a:extLst>
          </p:cNvPr>
          <p:cNvSpPr/>
          <p:nvPr/>
        </p:nvSpPr>
        <p:spPr>
          <a:xfrm>
            <a:off x="6096000" y="3246781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/>
              <a:t>Agrega una descripción e imagen del sistema aquí</a:t>
            </a:r>
            <a:endParaRPr lang="es-MX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E6846742-3911-4B36-A4A8-4ED44F0C4C08}"/>
              </a:ext>
            </a:extLst>
          </p:cNvPr>
          <p:cNvSpPr/>
          <p:nvPr/>
        </p:nvSpPr>
        <p:spPr>
          <a:xfrm>
            <a:off x="265043" y="2649618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62B4752-6896-4690-A5E0-017E452E2B59}"/>
              </a:ext>
            </a:extLst>
          </p:cNvPr>
          <p:cNvSpPr/>
          <p:nvPr/>
        </p:nvSpPr>
        <p:spPr>
          <a:xfrm>
            <a:off x="6096000" y="2656245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</p:spTree>
    <p:extLst>
      <p:ext uri="{BB962C8B-B14F-4D97-AF65-F5344CB8AC3E}">
        <p14:creationId xmlns:p14="http://schemas.microsoft.com/office/powerpoint/2010/main" val="2836960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B2C - </a:t>
            </a:r>
            <a:r>
              <a:rPr lang="en-US" sz="36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usiness to </a:t>
            </a:r>
            <a:r>
              <a:rPr lang="es-E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Consumer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algn="ctr"/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(</a:t>
            </a:r>
            <a:r>
              <a:rPr lang="en-U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Negocio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a </a:t>
            </a:r>
            <a:r>
              <a:rPr lang="en-U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Consumidor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)</a:t>
            </a:r>
            <a:endParaRPr lang="es-ES" sz="36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F32166B-7851-478B-8D7B-D35D3BA6866E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43D9866-D850-41ED-A689-F76429D4B81F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DC925F7-86E9-4CAC-8B53-F29F78A72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6067A931-A3EB-46EF-B1DF-71AB0A341E30}"/>
              </a:ext>
            </a:extLst>
          </p:cNvPr>
          <p:cNvSpPr/>
          <p:nvPr/>
        </p:nvSpPr>
        <p:spPr>
          <a:xfrm>
            <a:off x="1736035" y="264229"/>
            <a:ext cx="10045147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35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DESARROLLO DE APLICACIONES WEB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75201FDF-0B6A-4B61-B337-8E2B2C18BC8F}"/>
              </a:ext>
            </a:extLst>
          </p:cNvPr>
          <p:cNvSpPr/>
          <p:nvPr/>
        </p:nvSpPr>
        <p:spPr>
          <a:xfrm>
            <a:off x="265043" y="2649618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E5C6A4E-6BCE-4D5A-B350-8356364C2CFF}"/>
              </a:ext>
            </a:extLst>
          </p:cNvPr>
          <p:cNvSpPr/>
          <p:nvPr/>
        </p:nvSpPr>
        <p:spPr>
          <a:xfrm>
            <a:off x="6096000" y="2656245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E8C43851-EB2F-4AF3-9F64-6E5154687023}"/>
              </a:ext>
            </a:extLst>
          </p:cNvPr>
          <p:cNvSpPr/>
          <p:nvPr/>
        </p:nvSpPr>
        <p:spPr>
          <a:xfrm>
            <a:off x="265043" y="3246782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Agrega una descripción e imagen del sistema aquí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9D52086D-08A4-412D-8E93-488EB848D4E4}"/>
              </a:ext>
            </a:extLst>
          </p:cNvPr>
          <p:cNvSpPr/>
          <p:nvPr/>
        </p:nvSpPr>
        <p:spPr>
          <a:xfrm>
            <a:off x="6096000" y="3246781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/>
              <a:t>Agrega una descripción e imagen del sistema aquí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4928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B2E - 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Business to Employee </a:t>
            </a:r>
          </a:p>
          <a:p>
            <a:pPr algn="ctr"/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(</a:t>
            </a:r>
            <a:r>
              <a:rPr lang="en-U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Negocio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a </a:t>
            </a:r>
            <a:r>
              <a:rPr lang="en-U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Empleado</a:t>
            </a:r>
            <a:r>
              <a:rPr lang="en-U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) </a:t>
            </a:r>
            <a:endParaRPr lang="es-ES" sz="36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F32166B-7851-478B-8D7B-D35D3BA6866E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43D9866-D850-41ED-A689-F76429D4B81F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DC925F7-86E9-4CAC-8B53-F29F78A72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6067A931-A3EB-46EF-B1DF-71AB0A341E30}"/>
              </a:ext>
            </a:extLst>
          </p:cNvPr>
          <p:cNvSpPr/>
          <p:nvPr/>
        </p:nvSpPr>
        <p:spPr>
          <a:xfrm>
            <a:off x="1736035" y="264229"/>
            <a:ext cx="10045147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35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DESARROLLO DE APLICACIONES WEB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9B5B62C-2ED2-4231-B65D-8D91CCF83D60}"/>
              </a:ext>
            </a:extLst>
          </p:cNvPr>
          <p:cNvSpPr/>
          <p:nvPr/>
        </p:nvSpPr>
        <p:spPr>
          <a:xfrm>
            <a:off x="265043" y="2649618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8E3C7A4-824B-48D7-BD34-CE4096A90BED}"/>
              </a:ext>
            </a:extLst>
          </p:cNvPr>
          <p:cNvSpPr/>
          <p:nvPr/>
        </p:nvSpPr>
        <p:spPr>
          <a:xfrm>
            <a:off x="6096000" y="2656245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747D8AFC-B191-4003-B681-035C887AB45C}"/>
              </a:ext>
            </a:extLst>
          </p:cNvPr>
          <p:cNvSpPr/>
          <p:nvPr/>
        </p:nvSpPr>
        <p:spPr>
          <a:xfrm>
            <a:off x="265043" y="3246782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Agrega una descripción e imagen del sistema aquí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2A160E7-781C-4246-972F-D2443B0F2DAA}"/>
              </a:ext>
            </a:extLst>
          </p:cNvPr>
          <p:cNvSpPr/>
          <p:nvPr/>
        </p:nvSpPr>
        <p:spPr>
          <a:xfrm>
            <a:off x="6096000" y="3246781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/>
              <a:t>Agrega una descripción e imagen del sistema aquí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4385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C2C - </a:t>
            </a:r>
            <a:r>
              <a:rPr lang="es-E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Consumer</a:t>
            </a:r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E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to</a:t>
            </a:r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E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Consumer</a:t>
            </a:r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algn="ctr"/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(Consumidor a Consumidor)</a:t>
            </a:r>
            <a:endParaRPr lang="es-ES" sz="36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F32166B-7851-478B-8D7B-D35D3BA6866E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43D9866-D850-41ED-A689-F76429D4B81F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DC925F7-86E9-4CAC-8B53-F29F78A72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6067A931-A3EB-46EF-B1DF-71AB0A341E30}"/>
              </a:ext>
            </a:extLst>
          </p:cNvPr>
          <p:cNvSpPr/>
          <p:nvPr/>
        </p:nvSpPr>
        <p:spPr>
          <a:xfrm>
            <a:off x="1736035" y="264229"/>
            <a:ext cx="10045147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35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DESARROLLO DE APLICACIONES WEB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243B0CB-1914-4612-9E87-D4975F998444}"/>
              </a:ext>
            </a:extLst>
          </p:cNvPr>
          <p:cNvSpPr/>
          <p:nvPr/>
        </p:nvSpPr>
        <p:spPr>
          <a:xfrm>
            <a:off x="265043" y="2649618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AA2BF68-5E2D-4C5F-AAC8-DD59A860B603}"/>
              </a:ext>
            </a:extLst>
          </p:cNvPr>
          <p:cNvSpPr/>
          <p:nvPr/>
        </p:nvSpPr>
        <p:spPr>
          <a:xfrm>
            <a:off x="6096000" y="2656245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126B748A-FF97-4FCE-B3EE-11F176BB07FE}"/>
              </a:ext>
            </a:extLst>
          </p:cNvPr>
          <p:cNvSpPr/>
          <p:nvPr/>
        </p:nvSpPr>
        <p:spPr>
          <a:xfrm>
            <a:off x="265043" y="3246782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Agrega una descripción e imagen del sistema aquí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D8F6DCF-E177-4346-AD7D-CC4DA4BAEF26}"/>
              </a:ext>
            </a:extLst>
          </p:cNvPr>
          <p:cNvSpPr/>
          <p:nvPr/>
        </p:nvSpPr>
        <p:spPr>
          <a:xfrm>
            <a:off x="6096000" y="3246781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/>
              <a:t>Agrega una descripción e imagen del sistema aquí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29042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G2C - </a:t>
            </a:r>
            <a:r>
              <a:rPr lang="es-E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Government</a:t>
            </a:r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E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to</a:t>
            </a:r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ES" sz="3600" dirty="0" err="1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Consumer</a:t>
            </a:r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algn="ctr"/>
            <a:r>
              <a:rPr lang="es-ES" sz="36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(Gobierno a Consumidor)</a:t>
            </a:r>
            <a:endParaRPr lang="es-ES" sz="36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F32166B-7851-478B-8D7B-D35D3BA6866E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43D9866-D850-41ED-A689-F76429D4B81F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DC925F7-86E9-4CAC-8B53-F29F78A72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6067A931-A3EB-46EF-B1DF-71AB0A341E30}"/>
              </a:ext>
            </a:extLst>
          </p:cNvPr>
          <p:cNvSpPr/>
          <p:nvPr/>
        </p:nvSpPr>
        <p:spPr>
          <a:xfrm>
            <a:off x="1736035" y="264229"/>
            <a:ext cx="10045147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35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35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DESARROLLO DE APLICACIONES WEB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7167D30E-B9BD-4162-8D84-7502956BC0DD}"/>
              </a:ext>
            </a:extLst>
          </p:cNvPr>
          <p:cNvSpPr/>
          <p:nvPr/>
        </p:nvSpPr>
        <p:spPr>
          <a:xfrm>
            <a:off x="265043" y="2649618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E7399E5-1E07-4498-9B76-30CDF4F42897}"/>
              </a:ext>
            </a:extLst>
          </p:cNvPr>
          <p:cNvSpPr/>
          <p:nvPr/>
        </p:nvSpPr>
        <p:spPr>
          <a:xfrm>
            <a:off x="6096000" y="2656245"/>
            <a:ext cx="5830957" cy="597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Agregue el nombre aquí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D04FC98-C78C-4B9D-8E0C-512FFAB1CFA7}"/>
              </a:ext>
            </a:extLst>
          </p:cNvPr>
          <p:cNvSpPr/>
          <p:nvPr/>
        </p:nvSpPr>
        <p:spPr>
          <a:xfrm>
            <a:off x="265043" y="3246782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Agrega una descripción e imagen del sistema aquí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70A2EF7-C744-4958-A3A7-43FB6A7AC156}"/>
              </a:ext>
            </a:extLst>
          </p:cNvPr>
          <p:cNvSpPr/>
          <p:nvPr/>
        </p:nvSpPr>
        <p:spPr>
          <a:xfrm>
            <a:off x="6096000" y="3246781"/>
            <a:ext cx="5830957" cy="3346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/>
              <a:t>Agrega una descripción e imagen del sistema aquí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432690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267</Words>
  <Application>Microsoft Office PowerPoint</Application>
  <PresentationFormat>Panorámica</PresentationFormat>
  <Paragraphs>50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LordTolingas</cp:lastModifiedBy>
  <cp:revision>98</cp:revision>
  <dcterms:created xsi:type="dcterms:W3CDTF">2020-05-09T22:31:27Z</dcterms:created>
  <dcterms:modified xsi:type="dcterms:W3CDTF">2020-08-05T18:37:01Z</dcterms:modified>
</cp:coreProperties>
</file>