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10160000" cy="571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FF6699"/>
    <a:srgbClr val="FF0066"/>
    <a:srgbClr val="33CCCC"/>
    <a:srgbClr val="0099FF"/>
    <a:srgbClr val="00CC99"/>
    <a:srgbClr val="009999"/>
    <a:srgbClr val="66FF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108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935302"/>
            <a:ext cx="7620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3001698"/>
            <a:ext cx="7620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5207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6490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304271"/>
            <a:ext cx="2190750" cy="48431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304271"/>
            <a:ext cx="6445250" cy="484319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407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1551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1424782"/>
            <a:ext cx="876300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3824553"/>
            <a:ext cx="876300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7789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521354"/>
            <a:ext cx="4318000" cy="362611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1354"/>
            <a:ext cx="4318000" cy="362611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2290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304271"/>
            <a:ext cx="8763000" cy="110463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4" y="1400969"/>
            <a:ext cx="4298156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4" y="2087563"/>
            <a:ext cx="4298156" cy="307049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0" y="1400969"/>
            <a:ext cx="431932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0" y="2087563"/>
            <a:ext cx="4319323" cy="307049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450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0397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445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822855"/>
            <a:ext cx="5143500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1548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3" y="822855"/>
            <a:ext cx="5143500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0100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304271"/>
            <a:ext cx="87630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521354"/>
            <a:ext cx="87630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E271-A116-4C25-86D2-8EDA49924D26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5296959"/>
            <a:ext cx="3429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1183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-317496"/>
            <a:ext cx="10160000" cy="7368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-317499"/>
            <a:ext cx="10160000" cy="6386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208053" y="-191833"/>
            <a:ext cx="6136176" cy="513028"/>
          </a:xfrm>
          <a:prstGeom prst="rect">
            <a:avLst/>
          </a:prstGeom>
          <a:noFill/>
        </p:spPr>
        <p:txBody>
          <a:bodyPr wrap="square" lIns="101600" tIns="50801" rIns="101600" bIns="50801">
            <a:spAutoFit/>
          </a:bodyPr>
          <a:lstStyle/>
          <a:p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667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-191832"/>
            <a:ext cx="700053" cy="700053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61660602-ACFB-402C-B352-658B0FB402C1}"/>
              </a:ext>
            </a:extLst>
          </p:cNvPr>
          <p:cNvSpPr/>
          <p:nvPr/>
        </p:nvSpPr>
        <p:spPr>
          <a:xfrm>
            <a:off x="508001" y="633884"/>
            <a:ext cx="9056914" cy="595035"/>
          </a:xfrm>
          <a:prstGeom prst="rect">
            <a:avLst/>
          </a:prstGeom>
          <a:noFill/>
        </p:spPr>
        <p:txBody>
          <a:bodyPr wrap="square" lIns="101600" tIns="50800" rIns="101600" bIns="50800">
            <a:spAutoFit/>
          </a:bodyPr>
          <a:lstStyle/>
          <a:p>
            <a:pPr algn="ctr"/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INDUSTRIA </a:t>
            </a:r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4.0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EE4A5DA4-B341-4D29-9708-7F78878838A8}"/>
              </a:ext>
            </a:extLst>
          </p:cNvPr>
          <p:cNvSpPr/>
          <p:nvPr/>
        </p:nvSpPr>
        <p:spPr>
          <a:xfrm>
            <a:off x="508000" y="1786619"/>
            <a:ext cx="8761160" cy="6478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1778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508000" y="1205262"/>
            <a:ext cx="8761160" cy="444545"/>
          </a:xfrm>
          <a:prstGeom prst="rect">
            <a:avLst/>
          </a:prstGeom>
          <a:noFill/>
        </p:spPr>
        <p:txBody>
          <a:bodyPr wrap="square" lIns="101600" tIns="50800" rIns="101600" bIns="50800">
            <a:spAutoFit/>
          </a:bodyPr>
          <a:lstStyle/>
          <a:p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66A44CB7-D451-437A-B6B2-E87B8CEA02E0}"/>
              </a:ext>
            </a:extLst>
          </p:cNvPr>
          <p:cNvSpPr/>
          <p:nvPr/>
        </p:nvSpPr>
        <p:spPr>
          <a:xfrm>
            <a:off x="508000" y="3082388"/>
            <a:ext cx="8761160" cy="6478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1778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71CD0B70-9246-4BE0-A63E-55F1E0F6A259}"/>
              </a:ext>
            </a:extLst>
          </p:cNvPr>
          <p:cNvSpPr/>
          <p:nvPr/>
        </p:nvSpPr>
        <p:spPr>
          <a:xfrm>
            <a:off x="508000" y="2501031"/>
            <a:ext cx="8761160" cy="444545"/>
          </a:xfrm>
          <a:prstGeom prst="rect">
            <a:avLst/>
          </a:prstGeom>
          <a:noFill/>
        </p:spPr>
        <p:txBody>
          <a:bodyPr wrap="square" lIns="101600" tIns="50800" rIns="101600" bIns="50800">
            <a:spAutoFit/>
          </a:bodyPr>
          <a:lstStyle/>
          <a:p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GRADO Y SECCIÓN: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508000" y="4374476"/>
            <a:ext cx="8761160" cy="6478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1778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BA31B04-A2F9-4309-8843-DCE014CF1D0F}"/>
              </a:ext>
            </a:extLst>
          </p:cNvPr>
          <p:cNvSpPr/>
          <p:nvPr/>
        </p:nvSpPr>
        <p:spPr>
          <a:xfrm>
            <a:off x="508000" y="3793119"/>
            <a:ext cx="8761160" cy="444545"/>
          </a:xfrm>
          <a:prstGeom prst="rect">
            <a:avLst/>
          </a:prstGeom>
          <a:noFill/>
        </p:spPr>
        <p:txBody>
          <a:bodyPr wrap="square" lIns="101600" tIns="50800" rIns="101600" bIns="50800">
            <a:spAutoFit/>
          </a:bodyPr>
          <a:lstStyle/>
          <a:p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FECHA:</a:t>
            </a:r>
          </a:p>
        </p:txBody>
      </p:sp>
    </p:spTree>
    <p:extLst>
      <p:ext uri="{BB962C8B-B14F-4D97-AF65-F5344CB8AC3E}">
        <p14:creationId xmlns:p14="http://schemas.microsoft.com/office/powerpoint/2010/main" val="2627419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-317496"/>
            <a:ext cx="10160000" cy="7368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-317499"/>
            <a:ext cx="10160000" cy="6386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208053" y="-191833"/>
            <a:ext cx="6136176" cy="513028"/>
          </a:xfrm>
          <a:prstGeom prst="rect">
            <a:avLst/>
          </a:prstGeom>
          <a:noFill/>
        </p:spPr>
        <p:txBody>
          <a:bodyPr wrap="square" lIns="101600" tIns="50801" rIns="101600" bIns="50801">
            <a:spAutoFit/>
          </a:bodyPr>
          <a:lstStyle/>
          <a:p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667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-191832"/>
            <a:ext cx="700053" cy="700053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508001" y="674081"/>
            <a:ext cx="9054639" cy="444545"/>
          </a:xfrm>
          <a:prstGeom prst="rect">
            <a:avLst/>
          </a:prstGeom>
          <a:noFill/>
        </p:spPr>
        <p:txBody>
          <a:bodyPr wrap="square" lIns="101600" tIns="50800" rIns="101600" bIns="50800">
            <a:spAutoFit/>
          </a:bodyPr>
          <a:lstStyle/>
          <a:p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9. ¿De qué manera se lleva la ética y la privacidad en la I</a:t>
            </a:r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4.0</a:t>
            </a:r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507999" y="1460578"/>
            <a:ext cx="9054641" cy="359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lvl="1" algn="just"/>
            <a:endParaRPr lang="es-MX" sz="2222" dirty="0"/>
          </a:p>
        </p:txBody>
      </p:sp>
    </p:spTree>
    <p:extLst>
      <p:ext uri="{BB962C8B-B14F-4D97-AF65-F5344CB8AC3E}">
        <p14:creationId xmlns:p14="http://schemas.microsoft.com/office/powerpoint/2010/main" val="2071072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-317496"/>
            <a:ext cx="10160000" cy="7368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-317499"/>
            <a:ext cx="10160000" cy="6386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208053" y="-191833"/>
            <a:ext cx="6136176" cy="513028"/>
          </a:xfrm>
          <a:prstGeom prst="rect">
            <a:avLst/>
          </a:prstGeom>
          <a:noFill/>
        </p:spPr>
        <p:txBody>
          <a:bodyPr wrap="square" lIns="101600" tIns="50801" rIns="101600" bIns="50801">
            <a:spAutoFit/>
          </a:bodyPr>
          <a:lstStyle/>
          <a:p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667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-191832"/>
            <a:ext cx="700053" cy="700053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508001" y="674081"/>
            <a:ext cx="9054639" cy="444545"/>
          </a:xfrm>
          <a:prstGeom prst="rect">
            <a:avLst/>
          </a:prstGeom>
          <a:noFill/>
        </p:spPr>
        <p:txBody>
          <a:bodyPr wrap="square" lIns="101600" tIns="50800" rIns="101600" bIns="50800">
            <a:spAutoFit/>
          </a:bodyPr>
          <a:lstStyle/>
          <a:p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10. ¿En qué consiste el FET?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507999" y="1460578"/>
            <a:ext cx="9054641" cy="359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lvl="1" algn="just"/>
            <a:endParaRPr lang="es-MX" sz="2222" dirty="0"/>
          </a:p>
        </p:txBody>
      </p:sp>
    </p:spTree>
    <p:extLst>
      <p:ext uri="{BB962C8B-B14F-4D97-AF65-F5344CB8AC3E}">
        <p14:creationId xmlns:p14="http://schemas.microsoft.com/office/powerpoint/2010/main" val="3871811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-317496"/>
            <a:ext cx="10160000" cy="7368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-317499"/>
            <a:ext cx="10160000" cy="6386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208053" y="-191833"/>
            <a:ext cx="6136176" cy="513028"/>
          </a:xfrm>
          <a:prstGeom prst="rect">
            <a:avLst/>
          </a:prstGeom>
          <a:noFill/>
        </p:spPr>
        <p:txBody>
          <a:bodyPr wrap="square" lIns="101600" tIns="50801" rIns="101600" bIns="50801">
            <a:spAutoFit/>
          </a:bodyPr>
          <a:lstStyle/>
          <a:p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667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-191832"/>
            <a:ext cx="700053" cy="700053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508001" y="674081"/>
            <a:ext cx="9054639" cy="444545"/>
          </a:xfrm>
          <a:prstGeom prst="rect">
            <a:avLst/>
          </a:prstGeom>
          <a:noFill/>
        </p:spPr>
        <p:txBody>
          <a:bodyPr wrap="square" lIns="101600" tIns="50800" rIns="101600" bIns="50800">
            <a:spAutoFit/>
          </a:bodyPr>
          <a:lstStyle/>
          <a:p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1. ¿Cuál es el origen de la INDUSTRIA </a:t>
            </a:r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4.0</a:t>
            </a:r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507999" y="1118626"/>
            <a:ext cx="9054641" cy="39384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lvl="1" algn="just"/>
            <a:endParaRPr lang="es-MX" sz="2222" dirty="0"/>
          </a:p>
        </p:txBody>
      </p:sp>
    </p:spTree>
    <p:extLst>
      <p:ext uri="{BB962C8B-B14F-4D97-AF65-F5344CB8AC3E}">
        <p14:creationId xmlns:p14="http://schemas.microsoft.com/office/powerpoint/2010/main" val="155961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-317496"/>
            <a:ext cx="10160000" cy="7368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-317499"/>
            <a:ext cx="10160000" cy="6386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208053" y="-191833"/>
            <a:ext cx="6136176" cy="513028"/>
          </a:xfrm>
          <a:prstGeom prst="rect">
            <a:avLst/>
          </a:prstGeom>
          <a:noFill/>
        </p:spPr>
        <p:txBody>
          <a:bodyPr wrap="square" lIns="101600" tIns="50801" rIns="101600" bIns="50801">
            <a:spAutoFit/>
          </a:bodyPr>
          <a:lstStyle/>
          <a:p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667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-191832"/>
            <a:ext cx="700053" cy="700053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508001" y="674081"/>
            <a:ext cx="9054639" cy="444545"/>
          </a:xfrm>
          <a:prstGeom prst="rect">
            <a:avLst/>
          </a:prstGeom>
          <a:noFill/>
        </p:spPr>
        <p:txBody>
          <a:bodyPr wrap="square" lIns="101600" tIns="50800" rIns="101600" bIns="50800">
            <a:spAutoFit/>
          </a:bodyPr>
          <a:lstStyle/>
          <a:p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2. ¿En qué consiste la Cuarta Revolución Industrial?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507999" y="1118626"/>
            <a:ext cx="9054641" cy="39384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lvl="1" algn="just"/>
            <a:endParaRPr lang="es-MX" sz="2222" dirty="0"/>
          </a:p>
        </p:txBody>
      </p:sp>
    </p:spTree>
    <p:extLst>
      <p:ext uri="{BB962C8B-B14F-4D97-AF65-F5344CB8AC3E}">
        <p14:creationId xmlns:p14="http://schemas.microsoft.com/office/powerpoint/2010/main" val="749232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-317496"/>
            <a:ext cx="10160000" cy="7368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-317499"/>
            <a:ext cx="10160000" cy="6386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208053" y="-191833"/>
            <a:ext cx="6136176" cy="513028"/>
          </a:xfrm>
          <a:prstGeom prst="rect">
            <a:avLst/>
          </a:prstGeom>
          <a:noFill/>
        </p:spPr>
        <p:txBody>
          <a:bodyPr wrap="square" lIns="101600" tIns="50801" rIns="101600" bIns="50801">
            <a:spAutoFit/>
          </a:bodyPr>
          <a:lstStyle/>
          <a:p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667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-191832"/>
            <a:ext cx="700053" cy="700053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508001" y="674081"/>
            <a:ext cx="9054639" cy="786497"/>
          </a:xfrm>
          <a:prstGeom prst="rect">
            <a:avLst/>
          </a:prstGeom>
          <a:noFill/>
        </p:spPr>
        <p:txBody>
          <a:bodyPr wrap="square" lIns="101600" tIns="50800" rIns="101600" bIns="50800">
            <a:spAutoFit/>
          </a:bodyPr>
          <a:lstStyle/>
          <a:p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3. ¿Cuáles son las innovaciones y tendencias tecnológicas disruptivas en la I</a:t>
            </a:r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4.0</a:t>
            </a:r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507999" y="1460578"/>
            <a:ext cx="9054641" cy="359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lvl="1" algn="just"/>
            <a:endParaRPr lang="es-MX" sz="2222" dirty="0"/>
          </a:p>
        </p:txBody>
      </p:sp>
    </p:spTree>
    <p:extLst>
      <p:ext uri="{BB962C8B-B14F-4D97-AF65-F5344CB8AC3E}">
        <p14:creationId xmlns:p14="http://schemas.microsoft.com/office/powerpoint/2010/main" val="2741588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-317496"/>
            <a:ext cx="10160000" cy="7368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-317499"/>
            <a:ext cx="10160000" cy="6386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208053" y="-191833"/>
            <a:ext cx="6136176" cy="513028"/>
          </a:xfrm>
          <a:prstGeom prst="rect">
            <a:avLst/>
          </a:prstGeom>
          <a:noFill/>
        </p:spPr>
        <p:txBody>
          <a:bodyPr wrap="square" lIns="101600" tIns="50801" rIns="101600" bIns="50801">
            <a:spAutoFit/>
          </a:bodyPr>
          <a:lstStyle/>
          <a:p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667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-191832"/>
            <a:ext cx="700053" cy="700053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508001" y="674081"/>
            <a:ext cx="9054639" cy="444545"/>
          </a:xfrm>
          <a:prstGeom prst="rect">
            <a:avLst/>
          </a:prstGeom>
          <a:noFill/>
        </p:spPr>
        <p:txBody>
          <a:bodyPr wrap="square" lIns="101600" tIns="50800" rIns="101600" bIns="50800">
            <a:spAutoFit/>
          </a:bodyPr>
          <a:lstStyle/>
          <a:p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4. ¿Cuáles son las plataformas de la I</a:t>
            </a:r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4.0</a:t>
            </a:r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507999" y="1460578"/>
            <a:ext cx="9054641" cy="359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lvl="1" algn="just"/>
            <a:endParaRPr lang="es-MX" sz="2222" dirty="0"/>
          </a:p>
        </p:txBody>
      </p:sp>
    </p:spTree>
    <p:extLst>
      <p:ext uri="{BB962C8B-B14F-4D97-AF65-F5344CB8AC3E}">
        <p14:creationId xmlns:p14="http://schemas.microsoft.com/office/powerpoint/2010/main" val="1312884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-317496"/>
            <a:ext cx="10160000" cy="7368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-317499"/>
            <a:ext cx="10160000" cy="6386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208053" y="-191833"/>
            <a:ext cx="6136176" cy="513028"/>
          </a:xfrm>
          <a:prstGeom prst="rect">
            <a:avLst/>
          </a:prstGeom>
          <a:noFill/>
        </p:spPr>
        <p:txBody>
          <a:bodyPr wrap="square" lIns="101600" tIns="50801" rIns="101600" bIns="50801">
            <a:spAutoFit/>
          </a:bodyPr>
          <a:lstStyle/>
          <a:p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667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-191832"/>
            <a:ext cx="700053" cy="700053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508001" y="674081"/>
            <a:ext cx="9054639" cy="444545"/>
          </a:xfrm>
          <a:prstGeom prst="rect">
            <a:avLst/>
          </a:prstGeom>
          <a:noFill/>
        </p:spPr>
        <p:txBody>
          <a:bodyPr wrap="square" lIns="101600" tIns="50800" rIns="101600" bIns="50800">
            <a:spAutoFit/>
          </a:bodyPr>
          <a:lstStyle/>
          <a:p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5. ¿En qué consiste la </a:t>
            </a:r>
            <a:r>
              <a:rPr lang="es-ES" sz="2222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hiperconectividad</a:t>
            </a:r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y conectividad inteligente?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507999" y="1460578"/>
            <a:ext cx="9054641" cy="359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lvl="1" algn="just"/>
            <a:endParaRPr lang="es-MX" sz="2222" dirty="0"/>
          </a:p>
        </p:txBody>
      </p:sp>
    </p:spTree>
    <p:extLst>
      <p:ext uri="{BB962C8B-B14F-4D97-AF65-F5344CB8AC3E}">
        <p14:creationId xmlns:p14="http://schemas.microsoft.com/office/powerpoint/2010/main" val="3186857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-317496"/>
            <a:ext cx="10160000" cy="7368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-317499"/>
            <a:ext cx="10160000" cy="6386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208053" y="-191833"/>
            <a:ext cx="6136176" cy="513028"/>
          </a:xfrm>
          <a:prstGeom prst="rect">
            <a:avLst/>
          </a:prstGeom>
          <a:noFill/>
        </p:spPr>
        <p:txBody>
          <a:bodyPr wrap="square" lIns="101600" tIns="50801" rIns="101600" bIns="50801">
            <a:spAutoFit/>
          </a:bodyPr>
          <a:lstStyle/>
          <a:p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667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-191832"/>
            <a:ext cx="700053" cy="700053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508001" y="674081"/>
            <a:ext cx="9054639" cy="444545"/>
          </a:xfrm>
          <a:prstGeom prst="rect">
            <a:avLst/>
          </a:prstGeom>
          <a:noFill/>
        </p:spPr>
        <p:txBody>
          <a:bodyPr wrap="square" lIns="101600" tIns="50800" rIns="101600" bIns="50800">
            <a:spAutoFit/>
          </a:bodyPr>
          <a:lstStyle/>
          <a:p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6. ¿Qué es el Big data y la analítica de datos (</a:t>
            </a:r>
            <a:r>
              <a:rPr lang="es-ES" sz="2222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Analytics</a:t>
            </a:r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)?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507999" y="1460578"/>
            <a:ext cx="9054641" cy="359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lvl="1" algn="just"/>
            <a:endParaRPr lang="es-MX" sz="2222" dirty="0"/>
          </a:p>
        </p:txBody>
      </p:sp>
    </p:spTree>
    <p:extLst>
      <p:ext uri="{BB962C8B-B14F-4D97-AF65-F5344CB8AC3E}">
        <p14:creationId xmlns:p14="http://schemas.microsoft.com/office/powerpoint/2010/main" val="2374368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-317496"/>
            <a:ext cx="10160000" cy="7368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-317499"/>
            <a:ext cx="10160000" cy="6386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208053" y="-191833"/>
            <a:ext cx="6136176" cy="513028"/>
          </a:xfrm>
          <a:prstGeom prst="rect">
            <a:avLst/>
          </a:prstGeom>
          <a:noFill/>
        </p:spPr>
        <p:txBody>
          <a:bodyPr wrap="square" lIns="101600" tIns="50801" rIns="101600" bIns="50801">
            <a:spAutoFit/>
          </a:bodyPr>
          <a:lstStyle/>
          <a:p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667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-191832"/>
            <a:ext cx="700053" cy="700053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508001" y="674081"/>
            <a:ext cx="9054639" cy="444545"/>
          </a:xfrm>
          <a:prstGeom prst="rect">
            <a:avLst/>
          </a:prstGeom>
          <a:noFill/>
        </p:spPr>
        <p:txBody>
          <a:bodyPr wrap="square" lIns="101600" tIns="50800" rIns="101600" bIns="50800">
            <a:spAutoFit/>
          </a:bodyPr>
          <a:lstStyle/>
          <a:p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7. Explique los conceptos de IA, </a:t>
            </a:r>
            <a:r>
              <a:rPr lang="es-ES" sz="2222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IoT</a:t>
            </a:r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s-ES" sz="2222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Blockchain</a:t>
            </a:r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y Ciberseguridad: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507999" y="1460578"/>
            <a:ext cx="9054641" cy="359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lvl="1" algn="just"/>
            <a:endParaRPr lang="es-MX" sz="2222" dirty="0"/>
          </a:p>
        </p:txBody>
      </p:sp>
    </p:spTree>
    <p:extLst>
      <p:ext uri="{BB962C8B-B14F-4D97-AF65-F5344CB8AC3E}">
        <p14:creationId xmlns:p14="http://schemas.microsoft.com/office/powerpoint/2010/main" val="3723609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-317496"/>
            <a:ext cx="10160000" cy="7368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-317499"/>
            <a:ext cx="10160000" cy="6386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208053" y="-191833"/>
            <a:ext cx="6136176" cy="513028"/>
          </a:xfrm>
          <a:prstGeom prst="rect">
            <a:avLst/>
          </a:prstGeom>
          <a:noFill/>
        </p:spPr>
        <p:txBody>
          <a:bodyPr wrap="square" lIns="101600" tIns="50801" rIns="101600" bIns="50801">
            <a:spAutoFit/>
          </a:bodyPr>
          <a:lstStyle/>
          <a:p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667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667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-191832"/>
            <a:ext cx="700053" cy="700053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508001" y="674081"/>
            <a:ext cx="9054639" cy="444545"/>
          </a:xfrm>
          <a:prstGeom prst="rect">
            <a:avLst/>
          </a:prstGeom>
          <a:noFill/>
        </p:spPr>
        <p:txBody>
          <a:bodyPr wrap="square" lIns="101600" tIns="50800" rIns="101600" bIns="50800">
            <a:spAutoFit/>
          </a:bodyPr>
          <a:lstStyle/>
          <a:p>
            <a:r>
              <a:rPr lang="es-ES" sz="2222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8. ¿Cuáles son los nuevos roles profesionales?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507999" y="1460578"/>
            <a:ext cx="9054641" cy="359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lvl="1" algn="just"/>
            <a:endParaRPr lang="es-MX" sz="2222" dirty="0"/>
          </a:p>
        </p:txBody>
      </p:sp>
    </p:spTree>
    <p:extLst>
      <p:ext uri="{BB962C8B-B14F-4D97-AF65-F5344CB8AC3E}">
        <p14:creationId xmlns:p14="http://schemas.microsoft.com/office/powerpoint/2010/main" val="19257620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4487</TotalTime>
  <Words>203</Words>
  <Application>Microsoft Office PowerPoint</Application>
  <PresentationFormat>Personalizado</PresentationFormat>
  <Paragraphs>25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Aharoni</vt:lpstr>
      <vt:lpstr>Arial</vt:lpstr>
      <vt:lpstr>Arial Black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ivanivenian sama</dc:creator>
  <cp:lastModifiedBy>AARON IVAN  SALAZAR  MACIAS</cp:lastModifiedBy>
  <cp:revision>199</cp:revision>
  <dcterms:created xsi:type="dcterms:W3CDTF">2020-05-09T22:31:27Z</dcterms:created>
  <dcterms:modified xsi:type="dcterms:W3CDTF">2020-09-18T02:22:33Z</dcterms:modified>
</cp:coreProperties>
</file>